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57" r:id="rId4"/>
    <p:sldId id="258" r:id="rId5"/>
    <p:sldId id="259" r:id="rId6"/>
    <p:sldId id="267" r:id="rId7"/>
    <p:sldId id="268" r:id="rId8"/>
    <p:sldId id="260" r:id="rId9"/>
    <p:sldId id="261" r:id="rId10"/>
    <p:sldId id="262" r:id="rId11"/>
    <p:sldId id="263" r:id="rId12"/>
    <p:sldId id="269" r:id="rId13"/>
    <p:sldId id="264" r:id="rId14"/>
    <p:sldId id="265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EEDD-B902-4DB4-B162-742ADF9698D3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6DFEF-3856-4FF0-817F-4DCAE6E1D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01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EEDD-B902-4DB4-B162-742ADF9698D3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6DFEF-3856-4FF0-817F-4DCAE6E1D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86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EEDD-B902-4DB4-B162-742ADF9698D3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6DFEF-3856-4FF0-817F-4DCAE6E1D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551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EEDD-B902-4DB4-B162-742ADF9698D3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6DFEF-3856-4FF0-817F-4DCAE6E1D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11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EEDD-B902-4DB4-B162-742ADF9698D3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6DFEF-3856-4FF0-817F-4DCAE6E1D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08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EEDD-B902-4DB4-B162-742ADF9698D3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6DFEF-3856-4FF0-817F-4DCAE6E1D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02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EEDD-B902-4DB4-B162-742ADF9698D3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6DFEF-3856-4FF0-817F-4DCAE6E1D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0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EEDD-B902-4DB4-B162-742ADF9698D3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6DFEF-3856-4FF0-817F-4DCAE6E1D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07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EEDD-B902-4DB4-B162-742ADF9698D3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6DFEF-3856-4FF0-817F-4DCAE6E1D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44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EEDD-B902-4DB4-B162-742ADF9698D3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6DFEF-3856-4FF0-817F-4DCAE6E1D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04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BEEDD-B902-4DB4-B162-742ADF9698D3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6DFEF-3856-4FF0-817F-4DCAE6E1D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99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BEEDD-B902-4DB4-B162-742ADF9698D3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6DFEF-3856-4FF0-817F-4DCAE6E1D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45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SHORT CASES </a:t>
            </a:r>
            <a:r>
              <a:rPr lang="en-US" b="1" smtClean="0"/>
              <a:t>IN </a:t>
            </a:r>
            <a:r>
              <a:rPr lang="en-US" b="1" smtClean="0"/>
              <a:t>SURGERY</a:t>
            </a:r>
            <a:br>
              <a:rPr lang="en-US" b="1" smtClean="0"/>
            </a:br>
            <a:r>
              <a:rPr lang="en-US" b="1" smtClean="0"/>
              <a:t>(</a:t>
            </a:r>
            <a:r>
              <a:rPr lang="en-US" b="1" smtClean="0"/>
              <a:t>1)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309365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DR. ARKAPROVO ROY</a:t>
            </a:r>
          </a:p>
          <a:p>
            <a:r>
              <a:rPr lang="en-US" sz="2800" b="1" dirty="0" smtClean="0"/>
              <a:t>ASSOCIATE PROFESRROR, SURGERY, MCH, KOLKATA</a:t>
            </a:r>
          </a:p>
          <a:p>
            <a:endParaRPr lang="en-US" dirty="0" smtClean="0"/>
          </a:p>
          <a:p>
            <a:r>
              <a:rPr lang="en-US" sz="2600" b="1" dirty="0" smtClean="0">
                <a:solidFill>
                  <a:srgbClr val="FF0000"/>
                </a:solidFill>
              </a:rPr>
              <a:t>DERMOID CYST AND SEBACEOUS CYST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199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+mn-lt"/>
              </a:rPr>
              <a:t>Teratodermoid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dirty="0" err="1"/>
              <a:t>Teratomatous</a:t>
            </a:r>
            <a:r>
              <a:rPr lang="en-US" b="1" dirty="0"/>
              <a:t> </a:t>
            </a:r>
            <a:r>
              <a:rPr lang="en-US" b="1" dirty="0" err="1"/>
              <a:t>dermoid</a:t>
            </a:r>
            <a:r>
              <a:rPr lang="en-US" b="1" dirty="0"/>
              <a:t>: </a:t>
            </a:r>
            <a:endParaRPr lang="en-US" b="1" dirty="0" smtClean="0"/>
          </a:p>
          <a:p>
            <a:pPr lvl="0"/>
            <a:r>
              <a:rPr lang="en-US" b="1" dirty="0" smtClean="0"/>
              <a:t>Arise </a:t>
            </a:r>
            <a:r>
              <a:rPr lang="en-US" b="1" dirty="0"/>
              <a:t>from totipotent cells &gt; ectodermal, mesodermal, endodermal elements </a:t>
            </a:r>
          </a:p>
          <a:p>
            <a:pPr lvl="0"/>
            <a:r>
              <a:rPr lang="en-US" b="1" dirty="0" smtClean="0"/>
              <a:t>Site - ovary</a:t>
            </a:r>
            <a:r>
              <a:rPr lang="en-US" b="1" dirty="0"/>
              <a:t>, </a:t>
            </a:r>
            <a:r>
              <a:rPr lang="en-US" b="1" dirty="0" err="1"/>
              <a:t>testis,retroperitoneum</a:t>
            </a:r>
            <a:r>
              <a:rPr lang="en-US" b="1" dirty="0"/>
              <a:t>, mediastinum.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992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b="1" dirty="0" err="1"/>
              <a:t>Tubulo</a:t>
            </a:r>
            <a:r>
              <a:rPr lang="en-US" b="1" dirty="0"/>
              <a:t>-embryonic </a:t>
            </a:r>
            <a:r>
              <a:rPr lang="en-US" b="1" dirty="0" err="1" smtClean="0"/>
              <a:t>dermoid</a:t>
            </a:r>
            <a:r>
              <a:rPr lang="en-US" b="1" dirty="0" smtClean="0"/>
              <a:t>:</a:t>
            </a:r>
          </a:p>
          <a:p>
            <a:r>
              <a:rPr lang="en-US" b="1" dirty="0" smtClean="0"/>
              <a:t>Arises from </a:t>
            </a:r>
            <a:r>
              <a:rPr lang="en-US" b="1" dirty="0"/>
              <a:t>ectodermal tubes </a:t>
            </a:r>
            <a:endParaRPr lang="en-US" b="1" dirty="0" smtClean="0"/>
          </a:p>
          <a:p>
            <a:r>
              <a:rPr lang="en-US" b="1" dirty="0" smtClean="0"/>
              <a:t>Examples: </a:t>
            </a:r>
            <a:r>
              <a:rPr lang="en-US" b="1" dirty="0" err="1"/>
              <a:t>thyroglossal</a:t>
            </a:r>
            <a:r>
              <a:rPr lang="en-US" b="1" dirty="0"/>
              <a:t> cyst, post- anal </a:t>
            </a:r>
            <a:r>
              <a:rPr lang="en-US" b="1" dirty="0" err="1"/>
              <a:t>dermoid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3503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latin typeface="+mn-lt"/>
              </a:rPr>
              <a:t>Thyroglossal</a:t>
            </a:r>
            <a:r>
              <a:rPr lang="en-US" b="1" dirty="0" smtClean="0">
                <a:latin typeface="+mn-lt"/>
              </a:rPr>
              <a:t> cyst</a:t>
            </a:r>
            <a:endParaRPr lang="en-US" b="1" dirty="0">
              <a:latin typeface="+mn-lt"/>
            </a:endParaRPr>
          </a:p>
        </p:txBody>
      </p:sp>
      <p:pic>
        <p:nvPicPr>
          <p:cNvPr id="6" name="Content Placeholder 5" descr="Thyroglossal_cyst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752600"/>
            <a:ext cx="4038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thyroglossa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02946" y="1752600"/>
            <a:ext cx="3886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878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Investigations:</a:t>
            </a:r>
            <a:br>
              <a:rPr lang="en-US" b="1" dirty="0" smtClean="0">
                <a:latin typeface="+mn-lt"/>
              </a:rPr>
            </a:b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Blood </a:t>
            </a:r>
            <a:r>
              <a:rPr lang="en-US" b="1" dirty="0"/>
              <a:t>– TC, </a:t>
            </a:r>
            <a:r>
              <a:rPr lang="en-US" b="1" dirty="0" err="1"/>
              <a:t>DC,Hb,ESR</a:t>
            </a:r>
            <a:endParaRPr lang="en-US" dirty="0"/>
          </a:p>
          <a:p>
            <a:r>
              <a:rPr lang="en-US" b="1" dirty="0"/>
              <a:t>Urine Examination</a:t>
            </a:r>
            <a:endParaRPr lang="en-US" dirty="0"/>
          </a:p>
          <a:p>
            <a:r>
              <a:rPr lang="en-US" b="1" dirty="0" smtClean="0"/>
              <a:t>FNAC-</a:t>
            </a:r>
          </a:p>
          <a:p>
            <a:r>
              <a:rPr lang="en-US" b="1" dirty="0" smtClean="0"/>
              <a:t>Ultrasonography- mass cystic/ solid</a:t>
            </a:r>
            <a:endParaRPr lang="en-US" dirty="0"/>
          </a:p>
          <a:p>
            <a:r>
              <a:rPr lang="en-US" b="1" dirty="0"/>
              <a:t> X ray- subjacent bone eroded by </a:t>
            </a:r>
            <a:r>
              <a:rPr lang="en-US" b="1" dirty="0" err="1" smtClean="0"/>
              <a:t>dermoid</a:t>
            </a:r>
            <a:r>
              <a:rPr lang="en-US" b="1" dirty="0" smtClean="0"/>
              <a:t>(in sequestration </a:t>
            </a:r>
            <a:r>
              <a:rPr lang="en-US" b="1" dirty="0" err="1" smtClean="0"/>
              <a:t>dermoid</a:t>
            </a:r>
            <a:r>
              <a:rPr lang="en-US" b="1" dirty="0" smtClean="0"/>
              <a:t>- if intra cranial extension seen -  </a:t>
            </a:r>
            <a:endParaRPr lang="en-US" dirty="0"/>
          </a:p>
          <a:p>
            <a:r>
              <a:rPr lang="en-US" b="1" dirty="0" smtClean="0"/>
              <a:t>CT </a:t>
            </a:r>
            <a:r>
              <a:rPr lang="en-US" b="1" dirty="0"/>
              <a:t>scan- size , shape , local </a:t>
            </a:r>
            <a:r>
              <a:rPr lang="en-US" b="1" dirty="0" smtClean="0"/>
              <a:t>spread, extension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0224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Treatment: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17598"/>
          </a:xfrm>
        </p:spPr>
        <p:txBody>
          <a:bodyPr/>
          <a:lstStyle/>
          <a:p>
            <a:r>
              <a:rPr lang="en-US" b="1" dirty="0" smtClean="0"/>
              <a:t>Excision </a:t>
            </a:r>
            <a:r>
              <a:rPr lang="en-US" b="1" dirty="0"/>
              <a:t>of the </a:t>
            </a:r>
            <a:r>
              <a:rPr lang="en-US" b="1" dirty="0" smtClean="0"/>
              <a:t>cyst</a:t>
            </a:r>
            <a:endParaRPr lang="en-US" b="1" dirty="0"/>
          </a:p>
          <a:p>
            <a:r>
              <a:rPr lang="en-US" b="1" dirty="0" smtClean="0"/>
              <a:t>Incision depends on the location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COMPLICATIONS:</a:t>
            </a:r>
          </a:p>
          <a:p>
            <a:r>
              <a:rPr lang="en-US" b="1" dirty="0" smtClean="0"/>
              <a:t>Infection</a:t>
            </a:r>
          </a:p>
          <a:p>
            <a:r>
              <a:rPr lang="en-US" b="1" dirty="0" smtClean="0"/>
              <a:t>Recurrence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9081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Sebaceous cyst</a:t>
            </a:r>
            <a:endParaRPr lang="en-US" b="1" dirty="0">
              <a:latin typeface="+mn-lt"/>
            </a:endParaRPr>
          </a:p>
        </p:txBody>
      </p:sp>
      <p:pic>
        <p:nvPicPr>
          <p:cNvPr id="5123" name="Picture 3" descr="C:\Users\Arka\Desktop\C0169979-Sebaceous_Cys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675550" y="1715294"/>
            <a:ext cx="3962400" cy="4572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Also known as Epidermal </a:t>
            </a:r>
            <a:r>
              <a:rPr lang="en-US" b="1" dirty="0"/>
              <a:t>inclusion cysts</a:t>
            </a:r>
            <a:r>
              <a:rPr lang="en-US" dirty="0"/>
              <a:t> or </a:t>
            </a:r>
            <a:r>
              <a:rPr lang="en-US" b="1" dirty="0"/>
              <a:t>epidermal cysts </a:t>
            </a:r>
          </a:p>
          <a:p>
            <a:endParaRPr lang="en-US" b="1" dirty="0" smtClean="0"/>
          </a:p>
          <a:p>
            <a:r>
              <a:rPr lang="en-US" b="1" dirty="0" smtClean="0"/>
              <a:t>Presence of </a:t>
            </a:r>
            <a:r>
              <a:rPr lang="en-US" b="1" dirty="0" err="1" smtClean="0"/>
              <a:t>punctum</a:t>
            </a:r>
            <a:r>
              <a:rPr lang="en-US" b="1" dirty="0" smtClean="0"/>
              <a:t> is pathognomonic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4945487" y="3516662"/>
            <a:ext cx="354130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84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They are common cutaneous lesions</a:t>
            </a:r>
          </a:p>
          <a:p>
            <a:r>
              <a:rPr lang="en-US" dirty="0" smtClean="0"/>
              <a:t>Represents proliferation of squamous epithelium within a confined space in the dermis or </a:t>
            </a:r>
            <a:r>
              <a:rPr lang="en-US" dirty="0" err="1" smtClean="0"/>
              <a:t>subdermis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009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Clinical presentation:</a:t>
            </a:r>
            <a:br>
              <a:rPr lang="en-US" b="1" dirty="0" smtClean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972" y="1313645"/>
            <a:ext cx="11475076" cy="486331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Epidermal cysts are either found incidentally or present as a firm non-tender lump. </a:t>
            </a:r>
          </a:p>
          <a:p>
            <a:r>
              <a:rPr lang="en-US" dirty="0" smtClean="0"/>
              <a:t>If they rupture a local inflammatory response to the necrotic debris released can mimic infection. </a:t>
            </a:r>
          </a:p>
          <a:p>
            <a:r>
              <a:rPr lang="en-US" dirty="0" smtClean="0"/>
              <a:t>Although they can be found anywhere, they are typically located on the scalp, face, neck, trunk, and back </a:t>
            </a:r>
            <a:endParaRPr lang="en-US" baseline="30000" dirty="0"/>
          </a:p>
          <a:p>
            <a:r>
              <a:rPr lang="en-US" dirty="0" smtClean="0"/>
              <a:t>Rarely they can be seen within bones representing an </a:t>
            </a:r>
            <a:r>
              <a:rPr lang="en-US" dirty="0" err="1" smtClean="0"/>
              <a:t>intraosseous</a:t>
            </a:r>
            <a:r>
              <a:rPr lang="en-US" dirty="0" smtClean="0"/>
              <a:t> </a:t>
            </a:r>
            <a:r>
              <a:rPr lang="en-US" dirty="0" err="1" smtClean="0"/>
              <a:t>epidermoid</a:t>
            </a:r>
            <a:r>
              <a:rPr lang="en-US" dirty="0" smtClean="0"/>
              <a:t> cyst.</a:t>
            </a:r>
          </a:p>
          <a:p>
            <a:r>
              <a:rPr lang="en-US" dirty="0" smtClean="0"/>
              <a:t>Rarely epidermal cysts can undergo malignant degeneration with squamous cell carcinoma.</a:t>
            </a:r>
          </a:p>
          <a:p>
            <a:r>
              <a:rPr lang="en-US" dirty="0" smtClean="0"/>
              <a:t>Not found over palm and sole.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374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Pathology:</a:t>
            </a:r>
            <a:br>
              <a:rPr lang="en-US" b="1" dirty="0" smtClean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They </a:t>
            </a:r>
            <a:r>
              <a:rPr lang="en-US" dirty="0"/>
              <a:t>are thought to occur as a result </a:t>
            </a:r>
            <a:r>
              <a:rPr lang="en-US" dirty="0" smtClean="0"/>
              <a:t>of:</a:t>
            </a:r>
            <a:endParaRPr lang="en-US" dirty="0"/>
          </a:p>
          <a:p>
            <a:r>
              <a:rPr lang="en-US" dirty="0" smtClean="0"/>
              <a:t>Traumatic/surgical implantation</a:t>
            </a:r>
          </a:p>
          <a:p>
            <a:r>
              <a:rPr lang="en-US" dirty="0" smtClean="0"/>
              <a:t>Occlusion of the </a:t>
            </a:r>
            <a:r>
              <a:rPr lang="en-US" dirty="0" err="1" smtClean="0"/>
              <a:t>pilosebaceous</a:t>
            </a:r>
            <a:r>
              <a:rPr lang="en-US" dirty="0" smtClean="0"/>
              <a:t> unit</a:t>
            </a:r>
          </a:p>
          <a:p>
            <a:r>
              <a:rPr lang="en-US" dirty="0" smtClean="0"/>
              <a:t>Congenital rests of cells</a:t>
            </a:r>
          </a:p>
          <a:p>
            <a:r>
              <a:rPr lang="en-US" dirty="0" smtClean="0"/>
              <a:t>Human papillomavirus type 57 or 60 infections implicated </a:t>
            </a:r>
            <a:r>
              <a:rPr lang="en-US" dirty="0" err="1" smtClean="0"/>
              <a:t>palmoplantar</a:t>
            </a:r>
            <a:r>
              <a:rPr lang="en-US" dirty="0" smtClean="0"/>
              <a:t> </a:t>
            </a:r>
            <a:r>
              <a:rPr lang="en-US" dirty="0" err="1" smtClean="0"/>
              <a:t>epidermoid</a:t>
            </a:r>
            <a:r>
              <a:rPr lang="en-US" dirty="0" smtClean="0"/>
              <a:t> </a:t>
            </a:r>
            <a:r>
              <a:rPr lang="en-US" dirty="0"/>
              <a:t>cysts </a:t>
            </a:r>
          </a:p>
        </p:txBody>
      </p:sp>
    </p:spTree>
    <p:extLst>
      <p:ext uri="{BB962C8B-B14F-4D97-AF65-F5344CB8AC3E}">
        <p14:creationId xmlns:p14="http://schemas.microsoft.com/office/powerpoint/2010/main" val="2931424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Investigations: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Blood – TC, </a:t>
            </a:r>
            <a:r>
              <a:rPr lang="en-US" b="1" dirty="0" err="1" smtClean="0"/>
              <a:t>DC,Hb,ESR</a:t>
            </a:r>
            <a:endParaRPr lang="en-US" dirty="0" smtClean="0"/>
          </a:p>
          <a:p>
            <a:r>
              <a:rPr lang="en-US" b="1" dirty="0" smtClean="0"/>
              <a:t>FNAC-</a:t>
            </a:r>
          </a:p>
          <a:p>
            <a:r>
              <a:rPr lang="en-US" b="1" dirty="0" smtClean="0"/>
              <a:t>Ultrasonography- mass cystic/ solid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801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D</a:t>
            </a:r>
            <a:r>
              <a:rPr lang="en-US" b="1" dirty="0" err="1" smtClean="0">
                <a:latin typeface="+mn-lt"/>
              </a:rPr>
              <a:t>ermoid</a:t>
            </a:r>
            <a:r>
              <a:rPr lang="en-US" b="1" dirty="0" smtClean="0">
                <a:latin typeface="+mn-lt"/>
              </a:rPr>
              <a:t> cyst</a:t>
            </a:r>
            <a:endParaRPr lang="en-US" b="1" dirty="0">
              <a:latin typeface="+mn-lt"/>
            </a:endParaRPr>
          </a:p>
        </p:txBody>
      </p:sp>
      <p:pic>
        <p:nvPicPr>
          <p:cNvPr id="4" name="Content Placeholder 5" descr="PICT028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1663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Treatment:</a:t>
            </a:r>
            <a:br>
              <a:rPr lang="en-US" b="1" dirty="0" smtClean="0">
                <a:latin typeface="+mn-lt"/>
              </a:rPr>
            </a:b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882" y="1313645"/>
            <a:ext cx="11423560" cy="4863318"/>
          </a:xfrm>
        </p:spPr>
        <p:txBody>
          <a:bodyPr>
            <a:normAutofit/>
          </a:bodyPr>
          <a:lstStyle/>
          <a:p>
            <a:r>
              <a:rPr lang="en-US" dirty="0" smtClean="0"/>
              <a:t>They </a:t>
            </a:r>
            <a:r>
              <a:rPr lang="en-US" dirty="0"/>
              <a:t>are benign and generally do not require treatment. 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infected they may require incision and drainage. </a:t>
            </a:r>
            <a:endParaRPr lang="en-US" dirty="0" smtClean="0"/>
          </a:p>
          <a:p>
            <a:r>
              <a:rPr lang="en-US" dirty="0" smtClean="0"/>
              <a:t>If </a:t>
            </a:r>
            <a:r>
              <a:rPr lang="en-US" dirty="0"/>
              <a:t>they continue to grow they </a:t>
            </a:r>
            <a:r>
              <a:rPr lang="en-US" dirty="0" smtClean="0"/>
              <a:t>require </a:t>
            </a:r>
            <a:r>
              <a:rPr lang="en-US" dirty="0"/>
              <a:t>excision.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Complications:</a:t>
            </a:r>
            <a:endParaRPr lang="en-US" b="1" dirty="0"/>
          </a:p>
          <a:p>
            <a:r>
              <a:rPr lang="en-US" dirty="0" smtClean="0"/>
              <a:t>Superimposed infection</a:t>
            </a:r>
          </a:p>
          <a:p>
            <a:r>
              <a:rPr lang="en-US" dirty="0" smtClean="0"/>
              <a:t>Rupture</a:t>
            </a:r>
          </a:p>
          <a:p>
            <a:r>
              <a:rPr lang="en-US" dirty="0" smtClean="0"/>
              <a:t>Concurrent occurrence of tumors within them, e.g. Melanoma (very rare)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133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DERMOID CYST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Cyst lined by squamous epithelium containing desquamated cells.</a:t>
            </a:r>
            <a:endParaRPr lang="en-US" dirty="0"/>
          </a:p>
          <a:p>
            <a:r>
              <a:rPr lang="en-US" b="1" dirty="0" smtClean="0"/>
              <a:t>Contents</a:t>
            </a:r>
            <a:r>
              <a:rPr lang="en-US" b="1" dirty="0"/>
              <a:t>:  mixture of sweat, sebum, desquamated epithelial cells, </a:t>
            </a:r>
            <a:r>
              <a:rPr lang="en-US" b="1" dirty="0" smtClean="0"/>
              <a:t>hair.</a:t>
            </a:r>
          </a:p>
          <a:p>
            <a:r>
              <a:rPr lang="en-US" b="1" dirty="0"/>
              <a:t>Clinical types: </a:t>
            </a:r>
            <a:endParaRPr lang="en-US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Congenital / sequestration </a:t>
            </a:r>
            <a:r>
              <a:rPr lang="en-US" b="1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dermoid</a:t>
            </a:r>
            <a:endParaRPr lang="en-US" b="1" dirty="0" smtClean="0"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 smtClean="0">
                <a:latin typeface="Cambria" panose="02040503050406030204" pitchFamily="18" charset="0"/>
                <a:cs typeface="Times New Roman" panose="02020603050405020304" pitchFamily="18" charset="0"/>
              </a:rPr>
              <a:t>Implantation </a:t>
            </a:r>
            <a:r>
              <a:rPr lang="en-US" b="1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dermoid</a:t>
            </a:r>
            <a:endParaRPr lang="en-US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Tubulodermoid</a:t>
            </a:r>
            <a:endParaRPr lang="en-US" b="1" dirty="0" smtClean="0">
              <a:latin typeface="Cambria" panose="02040503050406030204" pitchFamily="18" charset="0"/>
              <a:cs typeface="Times New Roman" panose="02020603050405020304" pitchFamily="18" charset="0"/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b="1" dirty="0" err="1" smtClean="0">
                <a:latin typeface="Cambria" panose="02040503050406030204" pitchFamily="18" charset="0"/>
                <a:cs typeface="Times New Roman" panose="02020603050405020304" pitchFamily="18" charset="0"/>
              </a:rPr>
              <a:t>Teratodermoid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7581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Congenital / sequestration </a:t>
            </a:r>
            <a:r>
              <a:rPr lang="en-US" b="1" dirty="0" err="1" smtClean="0"/>
              <a:t>dermoid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b="1" dirty="0"/>
              <a:t>Site: along lines of embryonic fusion (midline of body or face) </a:t>
            </a:r>
            <a:endParaRPr lang="en-US" dirty="0"/>
          </a:p>
          <a:p>
            <a:r>
              <a:rPr lang="en-US" b="1" dirty="0"/>
              <a:t>Formation: dermal cells sequestrated in subcutaneous plane &gt; proliferate &amp; </a:t>
            </a:r>
            <a:r>
              <a:rPr lang="en-US" b="1" dirty="0" err="1"/>
              <a:t>liquify</a:t>
            </a:r>
            <a:r>
              <a:rPr lang="en-US" b="1" dirty="0"/>
              <a:t> &gt; cyst &gt; grows &amp; indents mesoderm(future bone) &gt; bony </a:t>
            </a:r>
            <a:r>
              <a:rPr lang="en-US" b="1" dirty="0" smtClean="0"/>
              <a:t>defects (indentation – pathognomonic)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849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ts val="1000"/>
              </a:spcBef>
            </a:pPr>
            <a:r>
              <a:rPr lang="en-US" sz="4000" b="1" dirty="0">
                <a:solidFill>
                  <a:prstClr val="black"/>
                </a:solidFill>
                <a:latin typeface="Calibri" panose="020F0502020204030204"/>
              </a:rPr>
              <a:t>Location:</a:t>
            </a: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/>
            </a:r>
            <a:br>
              <a:rPr lang="en-US" sz="4000" dirty="0">
                <a:solidFill>
                  <a:prstClr val="black"/>
                </a:solidFill>
                <a:latin typeface="Calibri" panose="020F0502020204030204"/>
              </a:rPr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456" y="1197735"/>
            <a:ext cx="11397803" cy="4979228"/>
          </a:xfrm>
        </p:spPr>
        <p:txBody>
          <a:bodyPr/>
          <a:lstStyle/>
          <a:p>
            <a:pPr lvl="0"/>
            <a:r>
              <a:rPr lang="en-US" b="1" dirty="0" smtClean="0"/>
              <a:t>Medial </a:t>
            </a:r>
            <a:r>
              <a:rPr lang="en-US" b="1" dirty="0"/>
              <a:t>Nasal </a:t>
            </a:r>
            <a:r>
              <a:rPr lang="en-US" b="1" dirty="0" err="1"/>
              <a:t>Dermoid</a:t>
            </a:r>
            <a:r>
              <a:rPr lang="en-US" b="1" dirty="0"/>
              <a:t> Cyst (root of nose at fusion lines of frontal process),  </a:t>
            </a:r>
            <a:endParaRPr lang="en-US" dirty="0"/>
          </a:p>
          <a:p>
            <a:r>
              <a:rPr lang="en-US" b="1" dirty="0"/>
              <a:t>External And Internal Angular </a:t>
            </a:r>
            <a:r>
              <a:rPr lang="en-US" b="1" dirty="0" err="1"/>
              <a:t>Dermoid</a:t>
            </a:r>
            <a:r>
              <a:rPr lang="en-US" b="1" dirty="0"/>
              <a:t> </a:t>
            </a:r>
            <a:r>
              <a:rPr lang="en-US" b="1" dirty="0" smtClean="0"/>
              <a:t>(fusion </a:t>
            </a:r>
            <a:r>
              <a:rPr lang="en-US" b="1" dirty="0"/>
              <a:t>line of </a:t>
            </a:r>
            <a:r>
              <a:rPr lang="en-US" b="1" dirty="0" err="1"/>
              <a:t>frontonasal</a:t>
            </a:r>
            <a:r>
              <a:rPr lang="en-US" b="1" dirty="0"/>
              <a:t> and maxillary processes) </a:t>
            </a:r>
            <a:endParaRPr lang="en-US" dirty="0"/>
          </a:p>
          <a:p>
            <a:pPr lvl="0"/>
            <a:r>
              <a:rPr lang="en-US" b="1" dirty="0"/>
              <a:t>Sublingual </a:t>
            </a:r>
            <a:r>
              <a:rPr lang="en-US" b="1" dirty="0" err="1"/>
              <a:t>Dermoid</a:t>
            </a:r>
            <a:endParaRPr lang="en-US" dirty="0"/>
          </a:p>
          <a:p>
            <a:pPr lvl="0"/>
            <a:r>
              <a:rPr lang="en-US" b="1" dirty="0"/>
              <a:t>Pre –Auricular </a:t>
            </a:r>
            <a:r>
              <a:rPr lang="en-US" b="1" dirty="0" err="1"/>
              <a:t>Dermoid</a:t>
            </a:r>
            <a:endParaRPr lang="en-US" dirty="0"/>
          </a:p>
          <a:p>
            <a:pPr lvl="0"/>
            <a:r>
              <a:rPr lang="en-US" b="1" dirty="0"/>
              <a:t>Post Auricular </a:t>
            </a:r>
            <a:r>
              <a:rPr lang="en-US" b="1" dirty="0" err="1"/>
              <a:t>Dermoid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611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External Angular </a:t>
            </a:r>
            <a:r>
              <a:rPr lang="en-US" b="1" dirty="0" err="1" smtClean="0">
                <a:latin typeface="+mn-lt"/>
              </a:rPr>
              <a:t>Dermoid</a:t>
            </a:r>
            <a:endParaRPr lang="en-US" dirty="0">
              <a:latin typeface="+mn-lt"/>
            </a:endParaRPr>
          </a:p>
        </p:txBody>
      </p:sp>
      <p:pic>
        <p:nvPicPr>
          <p:cNvPr id="4" name="Picture 5" descr="Externalangulardermoid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2810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+mn-lt"/>
              </a:rPr>
              <a:t>Sublingual </a:t>
            </a:r>
            <a:r>
              <a:rPr lang="en-US" b="1" dirty="0" err="1" smtClean="0">
                <a:latin typeface="+mn-lt"/>
              </a:rPr>
              <a:t>dermoid</a:t>
            </a:r>
            <a:endParaRPr lang="en-US" b="1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99867"/>
            <a:ext cx="4931535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982" y="1799867"/>
            <a:ext cx="4141631" cy="481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050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865" y="390883"/>
            <a:ext cx="10515600" cy="1325563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Clinical features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b="1" dirty="0" smtClean="0"/>
              <a:t>Manifests </a:t>
            </a:r>
            <a:r>
              <a:rPr lang="en-US" b="1" dirty="0"/>
              <a:t>in childhood or adolescence</a:t>
            </a:r>
            <a:endParaRPr lang="en-US" dirty="0"/>
          </a:p>
          <a:p>
            <a:pPr lvl="0"/>
            <a:r>
              <a:rPr lang="en-US" b="1" dirty="0"/>
              <a:t>Typically a painless slow growing swelling</a:t>
            </a:r>
            <a:endParaRPr lang="en-US" dirty="0"/>
          </a:p>
          <a:p>
            <a:pPr lvl="0"/>
            <a:r>
              <a:rPr lang="en-US" b="1" dirty="0"/>
              <a:t>Soft, cystic, fluctuant, yield to pressure of finger and will not slip away</a:t>
            </a:r>
            <a:endParaRPr lang="en-US" dirty="0"/>
          </a:p>
          <a:p>
            <a:pPr lvl="0"/>
            <a:r>
              <a:rPr lang="en-US" b="1" dirty="0" err="1"/>
              <a:t>Transillumination</a:t>
            </a:r>
            <a:r>
              <a:rPr lang="en-US" b="1"/>
              <a:t> </a:t>
            </a:r>
            <a:r>
              <a:rPr lang="en-US" b="1" smtClean="0"/>
              <a:t>test negative</a:t>
            </a:r>
            <a:endParaRPr lang="en-US" dirty="0"/>
          </a:p>
          <a:p>
            <a:pPr lvl="0"/>
            <a:r>
              <a:rPr lang="en-US" b="1" dirty="0"/>
              <a:t>Putty in consistency</a:t>
            </a:r>
            <a:endParaRPr lang="en-US" dirty="0"/>
          </a:p>
          <a:p>
            <a:pPr lvl="0"/>
            <a:r>
              <a:rPr lang="en-US" b="1" dirty="0"/>
              <a:t>No impulse on coughing</a:t>
            </a:r>
            <a:endParaRPr lang="en-US" dirty="0"/>
          </a:p>
          <a:p>
            <a:pPr lvl="0"/>
            <a:r>
              <a:rPr lang="en-US" b="1" dirty="0"/>
              <a:t>Underlying bony defect – clue to diagnosis</a:t>
            </a:r>
            <a:endParaRPr lang="en-US" dirty="0"/>
          </a:p>
          <a:p>
            <a:r>
              <a:rPr lang="en-US" b="1" dirty="0"/>
              <a:t>Location along line of fusion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035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Other </a:t>
            </a:r>
            <a:r>
              <a:rPr lang="en-US" b="1" dirty="0" smtClean="0">
                <a:latin typeface="+mn-lt"/>
              </a:rPr>
              <a:t>types</a:t>
            </a:r>
            <a:r>
              <a:rPr lang="en-US" b="1" dirty="0">
                <a:latin typeface="+mn-lt"/>
              </a:rPr>
              <a:t/>
            </a:r>
            <a:br>
              <a:rPr lang="en-US" b="1" dirty="0">
                <a:latin typeface="+mn-lt"/>
              </a:rPr>
            </a:b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0456" y="1825625"/>
            <a:ext cx="5749344" cy="4351338"/>
          </a:xfrm>
        </p:spPr>
        <p:txBody>
          <a:bodyPr/>
          <a:lstStyle/>
          <a:p>
            <a:pPr marL="0" lvl="0" indent="0">
              <a:buNone/>
            </a:pPr>
            <a:r>
              <a:rPr lang="en-US" b="1" dirty="0"/>
              <a:t>Implantation </a:t>
            </a:r>
            <a:r>
              <a:rPr lang="en-US" b="1" dirty="0" err="1"/>
              <a:t>dermoid</a:t>
            </a:r>
            <a:r>
              <a:rPr lang="en-US" b="1" dirty="0"/>
              <a:t>: </a:t>
            </a:r>
            <a:endParaRPr lang="en-US" b="1" dirty="0" smtClean="0"/>
          </a:p>
          <a:p>
            <a:r>
              <a:rPr lang="en-US" b="1" dirty="0" smtClean="0"/>
              <a:t>Found in </a:t>
            </a:r>
            <a:r>
              <a:rPr lang="en-US" b="1" dirty="0"/>
              <a:t>women, tailors, agriculturists who sustain repeated minor injuries </a:t>
            </a:r>
          </a:p>
          <a:p>
            <a:r>
              <a:rPr lang="en-US" b="1" dirty="0"/>
              <a:t>S</a:t>
            </a:r>
            <a:r>
              <a:rPr lang="en-US" b="1" dirty="0" smtClean="0"/>
              <a:t>harp </a:t>
            </a:r>
            <a:r>
              <a:rPr lang="en-US" b="1" dirty="0"/>
              <a:t>injury- epidermal cells implanted in subcutaneous plane- </a:t>
            </a:r>
            <a:r>
              <a:rPr lang="en-US" b="1" dirty="0" err="1"/>
              <a:t>dermoid</a:t>
            </a:r>
            <a:r>
              <a:rPr lang="en-US" b="1" dirty="0"/>
              <a:t> cyst </a:t>
            </a:r>
            <a:endParaRPr lang="en-US" b="1" dirty="0" smtClean="0"/>
          </a:p>
          <a:p>
            <a:r>
              <a:rPr lang="en-US" b="1" dirty="0" smtClean="0"/>
              <a:t>Found in </a:t>
            </a:r>
            <a:r>
              <a:rPr lang="en-US" b="1" dirty="0"/>
              <a:t>fingers, palm, sole of foot </a:t>
            </a:r>
          </a:p>
          <a:p>
            <a:r>
              <a:rPr lang="en-US" b="1" dirty="0" smtClean="0"/>
              <a:t>Hard </a:t>
            </a:r>
            <a:r>
              <a:rPr lang="en-US" b="1" dirty="0"/>
              <a:t>in consistency ( skin is thick).</a:t>
            </a:r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D:\1\TEXT\ACADEMICS WARD RELATED\CASES\ASST PROF, MALDA CASES\IMPLANTATION DERMOID\IMPLANTATION DERMOID 1\080320135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9437" y="1928868"/>
            <a:ext cx="4342863" cy="41448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8269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485</Words>
  <Application>Microsoft Office PowerPoint</Application>
  <PresentationFormat>Widescreen</PresentationFormat>
  <Paragraphs>97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</vt:lpstr>
      <vt:lpstr>Courier New</vt:lpstr>
      <vt:lpstr>Times New Roman</vt:lpstr>
      <vt:lpstr>Office Theme</vt:lpstr>
      <vt:lpstr>SHORT CASES IN SURGERY (1)</vt:lpstr>
      <vt:lpstr>Dermoid cyst</vt:lpstr>
      <vt:lpstr>DERMOID CYST</vt:lpstr>
      <vt:lpstr>Congenital / sequestration dermoid</vt:lpstr>
      <vt:lpstr>Location: </vt:lpstr>
      <vt:lpstr>External Angular Dermoid</vt:lpstr>
      <vt:lpstr>Sublingual dermoid</vt:lpstr>
      <vt:lpstr>Clinical features </vt:lpstr>
      <vt:lpstr>Other types </vt:lpstr>
      <vt:lpstr>Teratodermoid </vt:lpstr>
      <vt:lpstr>PowerPoint Presentation</vt:lpstr>
      <vt:lpstr>Thyroglossal cyst</vt:lpstr>
      <vt:lpstr>Investigations: </vt:lpstr>
      <vt:lpstr>Treatment:</vt:lpstr>
      <vt:lpstr>Sebaceous cyst</vt:lpstr>
      <vt:lpstr>PowerPoint Presentation</vt:lpstr>
      <vt:lpstr>Clinical presentation: </vt:lpstr>
      <vt:lpstr>Pathology: </vt:lpstr>
      <vt:lpstr>Investigations:</vt:lpstr>
      <vt:lpstr>Treatment: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SHORT CASES IN SURGERY</dc:title>
  <dc:creator>User</dc:creator>
  <cp:lastModifiedBy>User</cp:lastModifiedBy>
  <cp:revision>13</cp:revision>
  <dcterms:created xsi:type="dcterms:W3CDTF">2021-11-17T15:19:16Z</dcterms:created>
  <dcterms:modified xsi:type="dcterms:W3CDTF">2021-11-21T14:38:45Z</dcterms:modified>
</cp:coreProperties>
</file>