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60" r:id="rId6"/>
    <p:sldId id="259" r:id="rId7"/>
    <p:sldId id="266" r:id="rId8"/>
    <p:sldId id="265" r:id="rId9"/>
    <p:sldId id="262" r:id="rId10"/>
    <p:sldId id="263" r:id="rId11"/>
    <p:sldId id="264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87" r:id="rId32"/>
    <p:sldId id="288" r:id="rId33"/>
    <p:sldId id="289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5C60-0C6A-438A-94A6-27E56BF1A59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2FA7-8297-4357-A9F4-F5C645D4F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113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5C60-0C6A-438A-94A6-27E56BF1A59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2FA7-8297-4357-A9F4-F5C645D4F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21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5C60-0C6A-438A-94A6-27E56BF1A59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2FA7-8297-4357-A9F4-F5C645D4F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41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5C60-0C6A-438A-94A6-27E56BF1A59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2FA7-8297-4357-A9F4-F5C645D4F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333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5C60-0C6A-438A-94A6-27E56BF1A59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2FA7-8297-4357-A9F4-F5C645D4F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102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5C60-0C6A-438A-94A6-27E56BF1A59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2FA7-8297-4357-A9F4-F5C645D4F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1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5C60-0C6A-438A-94A6-27E56BF1A59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2FA7-8297-4357-A9F4-F5C645D4F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76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5C60-0C6A-438A-94A6-27E56BF1A59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2FA7-8297-4357-A9F4-F5C645D4F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717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5C60-0C6A-438A-94A6-27E56BF1A59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2FA7-8297-4357-A9F4-F5C645D4F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9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5C60-0C6A-438A-94A6-27E56BF1A59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2FA7-8297-4357-A9F4-F5C645D4F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194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5C60-0C6A-438A-94A6-27E56BF1A59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2FA7-8297-4357-A9F4-F5C645D4F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86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15C60-0C6A-438A-94A6-27E56BF1A59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22FA7-8297-4357-A9F4-F5C645D4F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79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SHORT CASES IN SURGERY</a:t>
            </a:r>
            <a:br>
              <a:rPr lang="en-US" b="1" dirty="0" smtClean="0"/>
            </a:br>
            <a:r>
              <a:rPr lang="en-US" b="1" dirty="0" smtClean="0"/>
              <a:t>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DR. ARKAPROVO ROY</a:t>
            </a:r>
          </a:p>
          <a:p>
            <a:r>
              <a:rPr lang="en-US" b="1" dirty="0" smtClean="0"/>
              <a:t>ASSOCIATE PROFESRROR, SURGERY, MCH, KOLKATA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LIPOMA AND HAEMANGIOMA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864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Treatment: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Excision and sent for HPE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260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Complication: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err="1"/>
              <a:t>Myxomatous</a:t>
            </a:r>
            <a:r>
              <a:rPr lang="en-US" b="1" dirty="0"/>
              <a:t> degeneration</a:t>
            </a:r>
            <a:endParaRPr lang="en-US" dirty="0"/>
          </a:p>
          <a:p>
            <a:pPr lvl="0"/>
            <a:r>
              <a:rPr lang="en-US" b="1" dirty="0"/>
              <a:t>Saponification </a:t>
            </a:r>
            <a:endParaRPr lang="en-US" dirty="0"/>
          </a:p>
          <a:p>
            <a:pPr lvl="0"/>
            <a:r>
              <a:rPr lang="en-US" b="1" dirty="0"/>
              <a:t>Calcification</a:t>
            </a:r>
            <a:endParaRPr lang="en-US" dirty="0"/>
          </a:p>
          <a:p>
            <a:pPr lvl="0"/>
            <a:r>
              <a:rPr lang="en-US" b="1" dirty="0"/>
              <a:t>Infection</a:t>
            </a:r>
            <a:endParaRPr lang="en-US" dirty="0"/>
          </a:p>
          <a:p>
            <a:pPr lvl="0"/>
            <a:r>
              <a:rPr lang="en-US" b="1" dirty="0"/>
              <a:t>Ulceration</a:t>
            </a:r>
            <a:endParaRPr lang="en-US" dirty="0"/>
          </a:p>
          <a:p>
            <a:pPr lvl="0"/>
            <a:r>
              <a:rPr lang="en-US" b="1" dirty="0"/>
              <a:t>Intussusception &amp; intestinal obstruction </a:t>
            </a:r>
            <a:endParaRPr lang="en-US" dirty="0"/>
          </a:p>
          <a:p>
            <a:r>
              <a:rPr lang="en-US" b="1" dirty="0" smtClean="0"/>
              <a:t>Malignant change – high risk for lesions over back and thigh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70185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                             </a:t>
            </a:r>
            <a:r>
              <a:rPr lang="en-US" b="1" dirty="0" err="1" smtClean="0">
                <a:latin typeface="+mn-lt"/>
              </a:rPr>
              <a:t>Haemangioma</a:t>
            </a:r>
            <a:r>
              <a:rPr lang="en-US" b="1" dirty="0" smtClean="0">
                <a:latin typeface="+mn-lt"/>
              </a:rPr>
              <a:t> </a:t>
            </a:r>
            <a:endParaRPr lang="en-US" b="1" dirty="0"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4355" y="2215166"/>
            <a:ext cx="3823882" cy="3721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573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What is your diagnosis?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likely to be a cavernous hemangioma </a:t>
            </a:r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welling </a:t>
            </a:r>
            <a:r>
              <a:rPr lang="en-US" dirty="0"/>
              <a:t>is present for a long time and is gradually increasing in </a:t>
            </a:r>
            <a:r>
              <a:rPr lang="en-US" dirty="0" smtClean="0"/>
              <a:t>size</a:t>
            </a:r>
          </a:p>
          <a:p>
            <a:r>
              <a:rPr lang="en-US" dirty="0" smtClean="0"/>
              <a:t>The </a:t>
            </a:r>
            <a:r>
              <a:rPr lang="en-US" dirty="0"/>
              <a:t>swelling is raised from the surface of skin and there is bluish discoloration of the overlying skin </a:t>
            </a:r>
            <a:endParaRPr lang="en-US" dirty="0" smtClean="0"/>
          </a:p>
          <a:p>
            <a:r>
              <a:rPr lang="en-US" dirty="0"/>
              <a:t>F</a:t>
            </a:r>
            <a:r>
              <a:rPr lang="en-US" dirty="0" smtClean="0"/>
              <a:t>eels </a:t>
            </a:r>
            <a:r>
              <a:rPr lang="en-US" dirty="0"/>
              <a:t>soft and spongy </a:t>
            </a:r>
            <a:endParaRPr lang="en-US" dirty="0" smtClean="0"/>
          </a:p>
          <a:p>
            <a:r>
              <a:rPr lang="en-US" dirty="0" smtClean="0"/>
              <a:t>No pulsation </a:t>
            </a:r>
            <a:r>
              <a:rPr lang="en-US" dirty="0"/>
              <a:t>over the swelling </a:t>
            </a: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swelling is compressible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6619741" y="570706"/>
            <a:ext cx="4734059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FFFF00"/>
                </a:solidFill>
              </a:rPr>
              <a:t> Cavernous </a:t>
            </a:r>
            <a:r>
              <a:rPr lang="en-US" sz="3200" b="1" dirty="0" err="1">
                <a:solidFill>
                  <a:srgbClr val="FFFF00"/>
                </a:solidFill>
              </a:rPr>
              <a:t>haemangioma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879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What are the common sites where cavernous hemangioma may be found?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may be found in the subcutaneous tissues of the face, ear and </a:t>
            </a:r>
            <a:r>
              <a:rPr lang="en-US" dirty="0" smtClean="0"/>
              <a:t>lips</a:t>
            </a:r>
          </a:p>
          <a:p>
            <a:r>
              <a:rPr lang="en-US" dirty="0" smtClean="0"/>
              <a:t>In </a:t>
            </a:r>
            <a:r>
              <a:rPr lang="en-US" dirty="0"/>
              <a:t>the mucous membrane of tongue, mouth and lips 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 the </a:t>
            </a:r>
            <a:r>
              <a:rPr lang="en-US" dirty="0"/>
              <a:t>internal organs, such as liver, kidneys, intestine and brain</a:t>
            </a:r>
          </a:p>
        </p:txBody>
      </p:sp>
    </p:spTree>
    <p:extLst>
      <p:ext uri="{BB962C8B-B14F-4D97-AF65-F5344CB8AC3E}">
        <p14:creationId xmlns:p14="http://schemas.microsoft.com/office/powerpoint/2010/main" val="18576821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+mn-lt"/>
              </a:rPr>
              <a:t>How will you demonstrate sign of compressibility?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swelling is pressed with the fingers. In compressible swelling, the swelling will diminish in size or may disappear and the swelling reappears on release of pressure </a:t>
            </a:r>
          </a:p>
        </p:txBody>
      </p:sp>
    </p:spTree>
    <p:extLst>
      <p:ext uri="{BB962C8B-B14F-4D97-AF65-F5344CB8AC3E}">
        <p14:creationId xmlns:p14="http://schemas.microsoft.com/office/powerpoint/2010/main" val="24533285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How will you treat this </a:t>
            </a:r>
            <a:r>
              <a:rPr lang="en-US" b="1" dirty="0" smtClean="0">
                <a:latin typeface="+mn-lt"/>
              </a:rPr>
              <a:t>patient?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view of the clinical sign of compressibility, the swelling is likely to be a hemangioma. I would like to do a color Doppler study to confirm my diagnosis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The color Doppler study will show the vascular lesion.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As </a:t>
            </a:r>
            <a:r>
              <a:rPr lang="en-US" dirty="0"/>
              <a:t>the swelling is </a:t>
            </a:r>
            <a:r>
              <a:rPr lang="en-US" dirty="0" err="1" smtClean="0"/>
              <a:t>large,first</a:t>
            </a:r>
            <a:r>
              <a:rPr lang="en-US" dirty="0" smtClean="0"/>
              <a:t> </a:t>
            </a:r>
            <a:r>
              <a:rPr lang="en-US" dirty="0"/>
              <a:t>give </a:t>
            </a:r>
            <a:r>
              <a:rPr lang="en-US" dirty="0" err="1"/>
              <a:t>sclerosant</a:t>
            </a:r>
            <a:r>
              <a:rPr lang="en-US" dirty="0"/>
              <a:t> injection and then plan for excision of the mass</a:t>
            </a:r>
          </a:p>
        </p:txBody>
      </p:sp>
    </p:spTree>
    <p:extLst>
      <p:ext uri="{BB962C8B-B14F-4D97-AF65-F5344CB8AC3E}">
        <p14:creationId xmlns:p14="http://schemas.microsoft.com/office/powerpoint/2010/main" val="655981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How </a:t>
            </a:r>
            <a:r>
              <a:rPr lang="en-US" b="1" dirty="0" err="1">
                <a:latin typeface="+mn-lt"/>
              </a:rPr>
              <a:t>sclerotherapy</a:t>
            </a:r>
            <a:r>
              <a:rPr lang="en-US" b="1" dirty="0">
                <a:latin typeface="+mn-lt"/>
              </a:rPr>
              <a:t> is done?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Inject </a:t>
            </a:r>
            <a:r>
              <a:rPr lang="en-US" dirty="0"/>
              <a:t>1% </a:t>
            </a:r>
            <a:r>
              <a:rPr lang="en-US" dirty="0" err="1"/>
              <a:t>polidocanol</a:t>
            </a:r>
            <a:r>
              <a:rPr lang="en-US" dirty="0"/>
              <a:t> into the swelling once a week for 4–6 weeks</a:t>
            </a:r>
          </a:p>
        </p:txBody>
      </p:sp>
    </p:spTree>
    <p:extLst>
      <p:ext uri="{BB962C8B-B14F-4D97-AF65-F5344CB8AC3E}">
        <p14:creationId xmlns:p14="http://schemas.microsoft.com/office/powerpoint/2010/main" val="2951898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What other </a:t>
            </a:r>
            <a:r>
              <a:rPr lang="en-US" b="1" dirty="0" err="1">
                <a:latin typeface="+mn-lt"/>
              </a:rPr>
              <a:t>sclerosants</a:t>
            </a:r>
            <a:r>
              <a:rPr lang="en-US" b="1" dirty="0">
                <a:latin typeface="+mn-lt"/>
              </a:rPr>
              <a:t> are used?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Hypertonic saline, sodium </a:t>
            </a:r>
            <a:r>
              <a:rPr lang="en-US" dirty="0" err="1"/>
              <a:t>tetradecyl</a:t>
            </a:r>
            <a:r>
              <a:rPr lang="en-US" dirty="0"/>
              <a:t> sulfate and boiling water may also be used as </a:t>
            </a:r>
            <a:r>
              <a:rPr lang="en-US" dirty="0" err="1" smtClean="0"/>
              <a:t>sclerosant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8653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How </a:t>
            </a:r>
            <a:r>
              <a:rPr lang="en-US" b="1" dirty="0" err="1">
                <a:latin typeface="+mn-lt"/>
              </a:rPr>
              <a:t>sclerotherapy</a:t>
            </a:r>
            <a:r>
              <a:rPr lang="en-US" b="1" dirty="0">
                <a:latin typeface="+mn-lt"/>
              </a:rPr>
              <a:t> helps?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Small swelling: May disappear with </a:t>
            </a:r>
            <a:r>
              <a:rPr lang="en-US" dirty="0" err="1"/>
              <a:t>sclerotherapy</a:t>
            </a:r>
            <a:r>
              <a:rPr lang="en-US" dirty="0" smtClean="0"/>
              <a:t>.</a:t>
            </a:r>
          </a:p>
          <a:p>
            <a:r>
              <a:rPr lang="en-US" dirty="0" smtClean="0"/>
              <a:t>Large </a:t>
            </a:r>
            <a:r>
              <a:rPr lang="en-US" dirty="0"/>
              <a:t>swelling: Size of the lesion may diminish due to fibrosis and destructions of vascular spaces. Resection becomes easier and bleeding during surgery is </a:t>
            </a:r>
            <a:r>
              <a:rPr lang="en-US" dirty="0" smtClean="0"/>
              <a:t>reduced.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193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+mn-lt"/>
              </a:rPr>
              <a:t>Lipoma</a:t>
            </a:r>
            <a:r>
              <a:rPr lang="en-US" b="1" dirty="0" smtClean="0">
                <a:latin typeface="+mn-lt"/>
              </a:rPr>
              <a:t> </a:t>
            </a:r>
            <a:endParaRPr lang="en-US" b="1" dirty="0"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969" y="1690688"/>
            <a:ext cx="4778062" cy="4439656"/>
          </a:xfrm>
        </p:spPr>
      </p:pic>
    </p:spTree>
    <p:extLst>
      <p:ext uri="{BB962C8B-B14F-4D97-AF65-F5344CB8AC3E}">
        <p14:creationId xmlns:p14="http://schemas.microsoft.com/office/powerpoint/2010/main" val="1093246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What surgery will you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Excision of the </a:t>
            </a:r>
            <a:r>
              <a:rPr lang="en-US" dirty="0" smtClean="0"/>
              <a:t>swelling</a:t>
            </a:r>
          </a:p>
          <a:p>
            <a:r>
              <a:rPr lang="en-US" dirty="0" smtClean="0"/>
              <a:t>Alternatively </a:t>
            </a:r>
            <a:r>
              <a:rPr lang="en-US" dirty="0"/>
              <a:t>feeding vessels are ligated and the </a:t>
            </a:r>
            <a:r>
              <a:rPr lang="en-US" dirty="0" err="1"/>
              <a:t>hemangiomatous</a:t>
            </a:r>
            <a:r>
              <a:rPr lang="en-US" dirty="0"/>
              <a:t> mass is then excised </a:t>
            </a:r>
            <a:endParaRPr lang="en-US" dirty="0" smtClean="0"/>
          </a:p>
          <a:p>
            <a:r>
              <a:rPr lang="en-US" dirty="0" smtClean="0"/>
              <a:t>Bleeding </a:t>
            </a:r>
            <a:r>
              <a:rPr lang="en-US" dirty="0"/>
              <a:t>may be controlled with diathermy or ligation</a:t>
            </a:r>
          </a:p>
        </p:txBody>
      </p:sp>
    </p:spTree>
    <p:extLst>
      <p:ext uri="{BB962C8B-B14F-4D97-AF65-F5344CB8AC3E}">
        <p14:creationId xmlns:p14="http://schemas.microsoft.com/office/powerpoint/2010/main" val="28938458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How else the hemangioma may be </a:t>
            </a:r>
            <a:r>
              <a:rPr lang="en-US" b="1" dirty="0" smtClean="0">
                <a:latin typeface="+mn-lt"/>
              </a:rPr>
              <a:t>treated?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Laser beam therapy may be effective in small </a:t>
            </a:r>
            <a:r>
              <a:rPr lang="en-US" dirty="0" err="1" smtClean="0"/>
              <a:t>hemangiomas</a:t>
            </a:r>
            <a:endParaRPr lang="en-US" dirty="0" smtClean="0"/>
          </a:p>
          <a:p>
            <a:r>
              <a:rPr lang="en-US" smtClean="0"/>
              <a:t>Embolization </a:t>
            </a:r>
            <a:r>
              <a:rPr lang="en-US" dirty="0"/>
              <a:t>of the feeding vessels may cause some regression of the mass rendering surgical excision easier</a:t>
            </a:r>
          </a:p>
        </p:txBody>
      </p:sp>
    </p:spTree>
    <p:extLst>
      <p:ext uri="{BB962C8B-B14F-4D97-AF65-F5344CB8AC3E}">
        <p14:creationId xmlns:p14="http://schemas.microsoft.com/office/powerpoint/2010/main" val="26332466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+mn-lt"/>
              </a:rPr>
              <a:t>Haemangioma</a:t>
            </a:r>
            <a:r>
              <a:rPr lang="en-US" b="1" dirty="0" smtClean="0">
                <a:latin typeface="+mn-lt"/>
              </a:rPr>
              <a:t> </a:t>
            </a:r>
            <a:endParaRPr lang="en-US" b="1" dirty="0">
              <a:latin typeface="+mn-lt"/>
            </a:endParaRPr>
          </a:p>
        </p:txBody>
      </p:sp>
      <p:pic>
        <p:nvPicPr>
          <p:cNvPr id="4" name="Picture 4" descr="D:\1\TEXT\ACADEMICS WARD RELATED\CASES\ASST PROF, MALDA CASES\HAEMANGIOMA\1210201213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117749" y="1825625"/>
            <a:ext cx="3956501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400158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What is your diagnosis?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Swelling is present for a long time </a:t>
            </a:r>
          </a:p>
          <a:p>
            <a:r>
              <a:rPr lang="en-US" dirty="0" smtClean="0"/>
              <a:t>It is gradually increasing in size</a:t>
            </a:r>
          </a:p>
          <a:p>
            <a:r>
              <a:rPr lang="en-US" dirty="0" smtClean="0"/>
              <a:t>The swelling is raised from the surface of skin</a:t>
            </a:r>
          </a:p>
          <a:p>
            <a:r>
              <a:rPr lang="en-US" dirty="0" smtClean="0"/>
              <a:t>There is bluish discoloration of the overlying skin</a:t>
            </a:r>
          </a:p>
          <a:p>
            <a:r>
              <a:rPr lang="en-US" dirty="0" smtClean="0"/>
              <a:t>No pulsation over the swelling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It is compressible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619741" y="570706"/>
            <a:ext cx="4734059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FFFF00"/>
                </a:solidFill>
              </a:rPr>
              <a:t> Capillary </a:t>
            </a:r>
            <a:r>
              <a:rPr lang="en-US" sz="3200" b="1" dirty="0" err="1">
                <a:solidFill>
                  <a:srgbClr val="FFFF00"/>
                </a:solidFill>
              </a:rPr>
              <a:t>haemangioma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0902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Define </a:t>
            </a:r>
            <a:r>
              <a:rPr lang="en-US" b="1" dirty="0" err="1" smtClean="0">
                <a:latin typeface="+mn-lt"/>
              </a:rPr>
              <a:t>haemangioma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Hemangioma is a type of </a:t>
            </a:r>
            <a:r>
              <a:rPr lang="en-US" dirty="0" err="1"/>
              <a:t>hamartoma</a:t>
            </a:r>
            <a:r>
              <a:rPr lang="en-US" dirty="0"/>
              <a:t> arising from blood vessels. It is actually not a tumor.</a:t>
            </a:r>
          </a:p>
        </p:txBody>
      </p:sp>
    </p:spTree>
    <p:extLst>
      <p:ext uri="{BB962C8B-B14F-4D97-AF65-F5344CB8AC3E}">
        <p14:creationId xmlns:p14="http://schemas.microsoft.com/office/powerpoint/2010/main" val="30068841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What are the different types of hemangioma?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Depending on the nature of blood vessels involved, there are three types of hemangioma: </a:t>
            </a:r>
            <a:endParaRPr lang="en-US" dirty="0" smtClean="0"/>
          </a:p>
          <a:p>
            <a:r>
              <a:rPr lang="en-US" dirty="0" smtClean="0"/>
              <a:t>Capillary hemangioma</a:t>
            </a:r>
          </a:p>
          <a:p>
            <a:r>
              <a:rPr lang="en-US" dirty="0" smtClean="0"/>
              <a:t>Cavernous hemangioma</a:t>
            </a:r>
          </a:p>
          <a:p>
            <a:r>
              <a:rPr lang="en-US" dirty="0" smtClean="0"/>
              <a:t> </a:t>
            </a:r>
            <a:r>
              <a:rPr lang="en-US" dirty="0"/>
              <a:t>Arterial or </a:t>
            </a:r>
            <a:r>
              <a:rPr lang="en-US" dirty="0" err="1"/>
              <a:t>plexiform</a:t>
            </a:r>
            <a:r>
              <a:rPr lang="en-US" dirty="0"/>
              <a:t> hemangioma</a:t>
            </a:r>
          </a:p>
        </p:txBody>
      </p:sp>
    </p:spTree>
    <p:extLst>
      <p:ext uri="{BB962C8B-B14F-4D97-AF65-F5344CB8AC3E}">
        <p14:creationId xmlns:p14="http://schemas.microsoft.com/office/powerpoint/2010/main" val="23174354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185" y="365125"/>
            <a:ext cx="10934163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+mn-lt"/>
              </a:rPr>
              <a:t>What are the different types of </a:t>
            </a:r>
            <a:r>
              <a:rPr lang="en-US" sz="3600" b="1" dirty="0" smtClean="0">
                <a:latin typeface="+mn-lt"/>
              </a:rPr>
              <a:t>capillary </a:t>
            </a:r>
            <a:r>
              <a:rPr lang="en-US" sz="3600" b="1" dirty="0" err="1" smtClean="0">
                <a:latin typeface="+mn-lt"/>
              </a:rPr>
              <a:t>haemangioma</a:t>
            </a:r>
            <a:r>
              <a:rPr lang="en-US" sz="3600" b="1" dirty="0">
                <a:latin typeface="+mn-lt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different types of capillary </a:t>
            </a:r>
            <a:r>
              <a:rPr lang="en-US" dirty="0" err="1"/>
              <a:t>hemangiomas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 smtClean="0"/>
              <a:t>Salmon </a:t>
            </a:r>
            <a:r>
              <a:rPr lang="en-US" dirty="0"/>
              <a:t>patch </a:t>
            </a:r>
            <a:endParaRPr lang="en-US" dirty="0" smtClean="0"/>
          </a:p>
          <a:p>
            <a:r>
              <a:rPr lang="en-US" dirty="0" smtClean="0"/>
              <a:t>Port </a:t>
            </a:r>
            <a:r>
              <a:rPr lang="en-US" dirty="0"/>
              <a:t>wine </a:t>
            </a:r>
            <a:r>
              <a:rPr lang="en-US" dirty="0" smtClean="0"/>
              <a:t>stain</a:t>
            </a:r>
          </a:p>
          <a:p>
            <a:r>
              <a:rPr lang="en-US" dirty="0" smtClean="0"/>
              <a:t>Strawberry </a:t>
            </a:r>
            <a:r>
              <a:rPr lang="en-US" dirty="0" err="1" smtClean="0"/>
              <a:t>angioma</a:t>
            </a:r>
            <a:endParaRPr lang="en-US" dirty="0" smtClean="0"/>
          </a:p>
          <a:p>
            <a:r>
              <a:rPr lang="en-US" dirty="0" smtClean="0"/>
              <a:t>Spider </a:t>
            </a:r>
            <a:r>
              <a:rPr lang="en-US" dirty="0"/>
              <a:t>nevus</a:t>
            </a:r>
          </a:p>
        </p:txBody>
      </p:sp>
    </p:spTree>
    <p:extLst>
      <p:ext uri="{BB962C8B-B14F-4D97-AF65-F5344CB8AC3E}">
        <p14:creationId xmlns:p14="http://schemas.microsoft.com/office/powerpoint/2010/main" val="158435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765665" cy="4351338"/>
          </a:xfrm>
        </p:spPr>
        <p:txBody>
          <a:bodyPr/>
          <a:lstStyle/>
          <a:p>
            <a:r>
              <a:rPr lang="en-US" b="1" dirty="0" smtClean="0"/>
              <a:t>Salmon patch- </a:t>
            </a:r>
            <a:r>
              <a:rPr lang="en-US" dirty="0" smtClean="0"/>
              <a:t>This </a:t>
            </a:r>
            <a:r>
              <a:rPr lang="en-US" dirty="0"/>
              <a:t>is a pigmented spot present at birth usually seen in the midline in the forehead or in the occipital region and usually disappears by 1 </a:t>
            </a:r>
            <a:r>
              <a:rPr lang="en-US" dirty="0" smtClean="0"/>
              <a:t>year.</a:t>
            </a:r>
          </a:p>
          <a:p>
            <a:r>
              <a:rPr lang="en-US" b="1" dirty="0" smtClean="0"/>
              <a:t>Port wine stain: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Present since birth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Usually </a:t>
            </a:r>
            <a:r>
              <a:rPr lang="en-US" dirty="0"/>
              <a:t>a deep red or purple discoloration situated in face, lip, cheek </a:t>
            </a:r>
            <a:r>
              <a:rPr lang="en-US" dirty="0" smtClean="0"/>
              <a:t>or neck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The </a:t>
            </a:r>
            <a:r>
              <a:rPr lang="en-US" dirty="0"/>
              <a:t>color diminishes on pressure but reappears on release of </a:t>
            </a:r>
            <a:r>
              <a:rPr lang="en-US" dirty="0" smtClean="0"/>
              <a:t>pressure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 The lesion </a:t>
            </a:r>
            <a:r>
              <a:rPr lang="en-US" dirty="0"/>
              <a:t>does not show any change during the rest of life.</a:t>
            </a:r>
          </a:p>
        </p:txBody>
      </p:sp>
    </p:spTree>
    <p:extLst>
      <p:ext uri="{BB962C8B-B14F-4D97-AF65-F5344CB8AC3E}">
        <p14:creationId xmlns:p14="http://schemas.microsoft.com/office/powerpoint/2010/main" val="42192410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>
                <a:latin typeface="+mn-lt"/>
              </a:rPr>
              <a:t>What are the characteristics of strawberry </a:t>
            </a:r>
            <a:r>
              <a:rPr lang="en-US" sz="4000" b="1" dirty="0" err="1">
                <a:latin typeface="+mn-lt"/>
              </a:rPr>
              <a:t>angioma</a:t>
            </a:r>
            <a:r>
              <a:rPr lang="en-US" sz="4000" b="1" dirty="0">
                <a:latin typeface="+mn-lt"/>
              </a:rPr>
              <a:t>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red pigmented lesion is usually noticed 1–3 weeks after birth and gradually increases in size for about a year forming a strawberry like swelling </a:t>
            </a:r>
            <a:endParaRPr lang="en-US" dirty="0" smtClean="0"/>
          </a:p>
          <a:p>
            <a:r>
              <a:rPr lang="en-US" dirty="0" smtClean="0"/>
              <a:t>Swelling is </a:t>
            </a:r>
            <a:r>
              <a:rPr lang="en-US" dirty="0"/>
              <a:t>raised from the surface, surface is irregular and there may be small areas of ulceration, which is covered with scab </a:t>
            </a:r>
            <a:endParaRPr lang="en-US" dirty="0" smtClean="0"/>
          </a:p>
          <a:p>
            <a:r>
              <a:rPr lang="en-US" dirty="0" smtClean="0"/>
              <a:t>The swelling </a:t>
            </a:r>
            <a:r>
              <a:rPr lang="en-US" dirty="0"/>
              <a:t>is soft, non-pulsatile and compressible </a:t>
            </a:r>
            <a:endParaRPr lang="en-US" dirty="0" smtClean="0"/>
          </a:p>
          <a:p>
            <a:r>
              <a:rPr lang="en-US" dirty="0" smtClean="0"/>
              <a:t>Strawberry </a:t>
            </a:r>
            <a:r>
              <a:rPr lang="en-US" dirty="0" err="1" smtClean="0"/>
              <a:t>angioma</a:t>
            </a:r>
            <a:r>
              <a:rPr lang="en-US" dirty="0" smtClean="0"/>
              <a:t> </a:t>
            </a:r>
            <a:r>
              <a:rPr lang="en-US" dirty="0"/>
              <a:t>can occur in any part of the body but is commonly seen in head, face and </a:t>
            </a:r>
            <a:r>
              <a:rPr lang="en-US" dirty="0" smtClean="0"/>
              <a:t>neck</a:t>
            </a:r>
          </a:p>
          <a:p>
            <a:r>
              <a:rPr lang="en-US" dirty="0"/>
              <a:t>A</a:t>
            </a:r>
            <a:r>
              <a:rPr lang="en-US" dirty="0" smtClean="0"/>
              <a:t>fter </a:t>
            </a:r>
            <a:r>
              <a:rPr lang="en-US" dirty="0"/>
              <a:t>1 year, the swelling starts regressing and may involute by the age of 7–8 </a:t>
            </a:r>
            <a:r>
              <a:rPr lang="en-US" dirty="0" smtClean="0"/>
              <a:t>years</a:t>
            </a:r>
          </a:p>
          <a:p>
            <a:r>
              <a:rPr lang="en-US" dirty="0" smtClean="0"/>
              <a:t>The </a:t>
            </a:r>
            <a:r>
              <a:rPr lang="en-US" dirty="0"/>
              <a:t>lesion is composed of immature vascular tissue</a:t>
            </a:r>
          </a:p>
        </p:txBody>
      </p:sp>
    </p:spTree>
    <p:extLst>
      <p:ext uri="{BB962C8B-B14F-4D97-AF65-F5344CB8AC3E}">
        <p14:creationId xmlns:p14="http://schemas.microsoft.com/office/powerpoint/2010/main" val="32356760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How will you treat port wine stain?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May be left as such </a:t>
            </a:r>
            <a:endParaRPr lang="en-US" dirty="0" smtClean="0"/>
          </a:p>
          <a:p>
            <a:r>
              <a:rPr lang="en-US" dirty="0" smtClean="0"/>
              <a:t>Suitable cosmetics </a:t>
            </a:r>
            <a:r>
              <a:rPr lang="en-US" dirty="0"/>
              <a:t>to mask the </a:t>
            </a:r>
            <a:r>
              <a:rPr lang="en-US" dirty="0" smtClean="0"/>
              <a:t>color</a:t>
            </a:r>
          </a:p>
          <a:p>
            <a:r>
              <a:rPr lang="en-US" dirty="0" smtClean="0"/>
              <a:t>Laser therapy </a:t>
            </a:r>
          </a:p>
          <a:p>
            <a:r>
              <a:rPr lang="en-US" dirty="0" smtClean="0"/>
              <a:t>Excision with </a:t>
            </a:r>
            <a:r>
              <a:rPr lang="en-US" dirty="0"/>
              <a:t>skin grafting may be considered in selected case.</a:t>
            </a:r>
          </a:p>
        </p:txBody>
      </p:sp>
    </p:spTree>
    <p:extLst>
      <p:ext uri="{BB962C8B-B14F-4D97-AF65-F5344CB8AC3E}">
        <p14:creationId xmlns:p14="http://schemas.microsoft.com/office/powerpoint/2010/main" val="3310930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Introduction:</a:t>
            </a:r>
            <a:br>
              <a:rPr lang="en-US" b="1" dirty="0" smtClean="0">
                <a:latin typeface="+mn-lt"/>
              </a:rPr>
            </a:b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Commonest tumor of s/c tissue.</a:t>
            </a:r>
            <a:endParaRPr lang="en-US" dirty="0"/>
          </a:p>
          <a:p>
            <a:pPr lvl="0"/>
            <a:r>
              <a:rPr lang="en-US" b="1" dirty="0"/>
              <a:t>Benign </a:t>
            </a:r>
            <a:endParaRPr lang="en-US" dirty="0"/>
          </a:p>
          <a:p>
            <a:pPr lvl="0"/>
            <a:r>
              <a:rPr lang="en-US" b="1" dirty="0"/>
              <a:t>Arising from yellow fat</a:t>
            </a:r>
            <a:endParaRPr lang="en-US" dirty="0"/>
          </a:p>
          <a:p>
            <a:pPr lvl="0"/>
            <a:r>
              <a:rPr lang="en-US" b="1" dirty="0"/>
              <a:t>Universal tumor</a:t>
            </a:r>
            <a:endParaRPr lang="en-US" dirty="0"/>
          </a:p>
          <a:p>
            <a:pPr lvl="0"/>
            <a:r>
              <a:rPr lang="en-US" b="1" dirty="0"/>
              <a:t>Multiple </a:t>
            </a:r>
            <a:r>
              <a:rPr lang="en-US" b="1" dirty="0" err="1"/>
              <a:t>lipomas</a:t>
            </a:r>
            <a:r>
              <a:rPr lang="en-US" b="1" dirty="0"/>
              <a:t>- </a:t>
            </a:r>
            <a:r>
              <a:rPr lang="en-US" b="1" dirty="0" err="1"/>
              <a:t>Dercum’s</a:t>
            </a:r>
            <a:r>
              <a:rPr lang="en-US" b="1" dirty="0"/>
              <a:t> disease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6020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How will you treat strawberry </a:t>
            </a:r>
            <a:r>
              <a:rPr lang="en-US" b="1" dirty="0" err="1">
                <a:latin typeface="+mn-lt"/>
              </a:rPr>
              <a:t>angioma</a:t>
            </a:r>
            <a:r>
              <a:rPr lang="en-US" b="1" dirty="0">
                <a:latin typeface="+mn-lt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Wait and watch till 7–8 years of age for spontaneous involution to </a:t>
            </a:r>
            <a:r>
              <a:rPr lang="en-US" dirty="0" smtClean="0"/>
              <a:t>occur</a:t>
            </a:r>
          </a:p>
          <a:p>
            <a:r>
              <a:rPr lang="en-US" dirty="0" err="1" smtClean="0"/>
              <a:t>Sclerosant</a:t>
            </a:r>
            <a:r>
              <a:rPr lang="en-US" dirty="0" smtClean="0"/>
              <a:t> </a:t>
            </a:r>
            <a:r>
              <a:rPr lang="en-US" dirty="0"/>
              <a:t>injection may be </a:t>
            </a:r>
            <a:r>
              <a:rPr lang="en-US" dirty="0" smtClean="0"/>
              <a:t>tried</a:t>
            </a:r>
          </a:p>
          <a:p>
            <a:r>
              <a:rPr lang="en-US" dirty="0" smtClean="0"/>
              <a:t> Cryosurgery </a:t>
            </a:r>
            <a:r>
              <a:rPr lang="en-US" dirty="0"/>
              <a:t>by application of carbon dioxide </a:t>
            </a:r>
            <a:r>
              <a:rPr lang="en-US" dirty="0" smtClean="0"/>
              <a:t>snow</a:t>
            </a:r>
          </a:p>
          <a:p>
            <a:r>
              <a:rPr lang="en-US" dirty="0" smtClean="0"/>
              <a:t> Laser </a:t>
            </a:r>
            <a:r>
              <a:rPr lang="en-US" dirty="0"/>
              <a:t>therapy using carbon dioxide or </a:t>
            </a:r>
            <a:r>
              <a:rPr lang="en-US" dirty="0" err="1"/>
              <a:t>Nd:YAG</a:t>
            </a:r>
            <a:r>
              <a:rPr lang="en-US" dirty="0"/>
              <a:t> </a:t>
            </a:r>
            <a:r>
              <a:rPr lang="en-US" dirty="0" smtClean="0"/>
              <a:t>laser</a:t>
            </a:r>
          </a:p>
          <a:p>
            <a:r>
              <a:rPr lang="en-US" dirty="0" smtClean="0"/>
              <a:t> Excision </a:t>
            </a:r>
            <a:r>
              <a:rPr lang="en-US" dirty="0"/>
              <a:t>and skin grafting in selected cases</a:t>
            </a:r>
          </a:p>
        </p:txBody>
      </p:sp>
    </p:spTree>
    <p:extLst>
      <p:ext uri="{BB962C8B-B14F-4D97-AF65-F5344CB8AC3E}">
        <p14:creationId xmlns:p14="http://schemas.microsoft.com/office/powerpoint/2010/main" val="13436368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What is your diagnosis?</a:t>
            </a:r>
            <a:endParaRPr lang="en-US" b="1" dirty="0">
              <a:latin typeface="+mn-lt"/>
            </a:endParaRPr>
          </a:p>
        </p:txBody>
      </p:sp>
      <p:pic>
        <p:nvPicPr>
          <p:cNvPr id="4" name="Picture 4" descr="D:\1\TEXT\ACADEMICS WARD RELATED\ACADEMIC PHOTOS\Haemangioma\01-12-09_100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838200" y="1825625"/>
            <a:ext cx="4854262" cy="377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792273" cy="4351338"/>
          </a:xfrm>
        </p:spPr>
        <p:txBody>
          <a:bodyPr>
            <a:normAutofit/>
          </a:bodyPr>
          <a:lstStyle/>
          <a:p>
            <a:r>
              <a:rPr lang="en-US" dirty="0"/>
              <a:t>This is a condition of congenital </a:t>
            </a:r>
            <a:r>
              <a:rPr lang="en-US" dirty="0" err="1"/>
              <a:t>arteriovenous</a:t>
            </a:r>
            <a:r>
              <a:rPr lang="en-US" dirty="0"/>
              <a:t> fistula. </a:t>
            </a:r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/>
              <a:t>is arterialization of veins.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vein becomes dilated, tortuous, thickened and </a:t>
            </a:r>
            <a:r>
              <a:rPr lang="en-US" dirty="0" smtClean="0"/>
              <a:t>pulsatile</a:t>
            </a:r>
          </a:p>
          <a:p>
            <a:r>
              <a:rPr lang="en-US" dirty="0" smtClean="0"/>
              <a:t>It can also found in limbs and scalp.</a:t>
            </a:r>
          </a:p>
          <a:p>
            <a:r>
              <a:rPr lang="en-US" dirty="0" smtClean="0"/>
              <a:t>Local gigantism</a:t>
            </a:r>
          </a:p>
          <a:p>
            <a:r>
              <a:rPr lang="en-US" dirty="0" smtClean="0"/>
              <a:t>Also known as </a:t>
            </a:r>
            <a:r>
              <a:rPr lang="en-US" dirty="0" err="1" smtClean="0"/>
              <a:t>plexiform</a:t>
            </a:r>
            <a:r>
              <a:rPr lang="en-US" dirty="0" smtClean="0"/>
              <a:t> </a:t>
            </a:r>
            <a:r>
              <a:rPr lang="en-US" dirty="0" err="1" smtClean="0"/>
              <a:t>haemangioma</a:t>
            </a:r>
            <a:r>
              <a:rPr lang="en-US" dirty="0" smtClean="0"/>
              <a:t> or </a:t>
            </a:r>
            <a:r>
              <a:rPr lang="en-US" dirty="0" err="1" smtClean="0"/>
              <a:t>cirsoid</a:t>
            </a:r>
            <a:r>
              <a:rPr lang="en-US" dirty="0" smtClean="0"/>
              <a:t> aneurysm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8201" y="5770238"/>
            <a:ext cx="485426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</a:rPr>
              <a:t>ARTERIOVENOUS MALFORMATION OF UPPER LIP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1651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How will you treat this patient?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Ligation of feeding vessel and excision of </a:t>
            </a:r>
            <a:r>
              <a:rPr lang="en-US" dirty="0" smtClean="0"/>
              <a:t>the mass</a:t>
            </a:r>
          </a:p>
          <a:p>
            <a:r>
              <a:rPr lang="en-US" dirty="0" smtClean="0"/>
              <a:t>Therapeutic </a:t>
            </a:r>
            <a:r>
              <a:rPr lang="en-US" dirty="0"/>
              <a:t>embolization of feeding artery may help and may render the excision easier</a:t>
            </a:r>
          </a:p>
        </p:txBody>
      </p:sp>
    </p:spTree>
    <p:extLst>
      <p:ext uri="{BB962C8B-B14F-4D97-AF65-F5344CB8AC3E}">
        <p14:creationId xmlns:p14="http://schemas.microsoft.com/office/powerpoint/2010/main" val="17619703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What are the complications of hemangioma?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Hemorrhage</a:t>
            </a:r>
          </a:p>
          <a:p>
            <a:r>
              <a:rPr lang="en-US" dirty="0" smtClean="0"/>
              <a:t>Thrombosis </a:t>
            </a:r>
          </a:p>
          <a:p>
            <a:r>
              <a:rPr lang="en-US" dirty="0" smtClean="0"/>
              <a:t>Calcification </a:t>
            </a:r>
          </a:p>
          <a:p>
            <a:r>
              <a:rPr lang="en-US" dirty="0"/>
              <a:t>U</a:t>
            </a:r>
            <a:r>
              <a:rPr lang="en-US" dirty="0" smtClean="0"/>
              <a:t>lceration </a:t>
            </a:r>
            <a:r>
              <a:rPr lang="en-US" dirty="0"/>
              <a:t>of overlying skin </a:t>
            </a:r>
            <a:endParaRPr lang="en-US" dirty="0" smtClean="0"/>
          </a:p>
          <a:p>
            <a:r>
              <a:rPr lang="en-US" dirty="0" smtClean="0"/>
              <a:t>Pressure </a:t>
            </a:r>
            <a:r>
              <a:rPr lang="en-US" dirty="0"/>
              <a:t>effects </a:t>
            </a:r>
            <a:endParaRPr lang="en-US" dirty="0" smtClean="0"/>
          </a:p>
          <a:p>
            <a:r>
              <a:rPr lang="en-US" dirty="0" smtClean="0"/>
              <a:t>Rarely </a:t>
            </a:r>
            <a:r>
              <a:rPr lang="en-US" dirty="0"/>
              <a:t>malignant change </a:t>
            </a:r>
            <a:endParaRPr lang="en-US" dirty="0" smtClean="0"/>
          </a:p>
          <a:p>
            <a:r>
              <a:rPr lang="en-US" smtClean="0"/>
              <a:t>Infection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989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Sites: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0411590"/>
              </p:ext>
            </p:extLst>
          </p:nvPr>
        </p:nvGraphicFramePr>
        <p:xfrm>
          <a:off x="1326523" y="1545465"/>
          <a:ext cx="9646278" cy="49560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1570"/>
                <a:gridCol w="2411570"/>
                <a:gridCol w="2647527"/>
                <a:gridCol w="2175611"/>
              </a:tblGrid>
              <a:tr h="6051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Location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Presentation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D.D.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Significance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</a:tr>
              <a:tr h="7898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s/c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Mobile, lobular, edge slips under palp.fingers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Neurofibroma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Most common variety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</a:tr>
              <a:tr h="7898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Subfascial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Diff. to appreciate edge &amp; </a:t>
                      </a:r>
                      <a:r>
                        <a:rPr lang="en-US" sz="2000" b="1" dirty="0" err="1">
                          <a:effectLst/>
                        </a:rPr>
                        <a:t>lobulation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Implantation dermoid , Tbtenosynovitis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In scalp- erodes bone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</a:tr>
              <a:tr h="9905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Subsynovial, intra-articular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Knee/elbow </a:t>
                      </a:r>
                      <a:r>
                        <a:rPr lang="en-US" sz="2000" b="1" dirty="0" err="1">
                          <a:effectLst/>
                        </a:rPr>
                        <a:t>sweling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Bursa,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Baker’s cyst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Intra-articular is rare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</a:tr>
              <a:tr h="9905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Intermuscular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Swelling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Fibrosarcoma</a:t>
                      </a:r>
                      <a:endParaRPr lang="en-US" sz="20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Hematoma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More chance of devpg liposarcoma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</a:tr>
              <a:tr h="457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Parosteal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Feels hard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Bony tumor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Very, very rare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2424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66950" y="3850418"/>
          <a:ext cx="7658100" cy="2894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4525"/>
                <a:gridCol w="1914525"/>
                <a:gridCol w="2101850"/>
                <a:gridCol w="1727200"/>
              </a:tblGrid>
              <a:tr h="251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Parosteal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Feels hard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Bony tumor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Very, very rare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367185"/>
              </p:ext>
            </p:extLst>
          </p:nvPr>
        </p:nvGraphicFramePr>
        <p:xfrm>
          <a:off x="838199" y="2446987"/>
          <a:ext cx="9516415" cy="34772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2371"/>
                <a:gridCol w="1995099"/>
                <a:gridCol w="2460110"/>
                <a:gridCol w="2268835"/>
              </a:tblGrid>
              <a:tr h="7743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Submucus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Asymptomatic/ stridor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Intestinal/laryngeal tumor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Intussusception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</a:tr>
              <a:tr h="1154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Subserosal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Retroperitoneal swelling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Hydronephrosis, retroperitoneal cyst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Liposarcoma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</a:tr>
              <a:tr h="7743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Extradural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Very rare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-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-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</a:tr>
              <a:tr h="7743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Intraglandular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Breast, pancreas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Cystic lesions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Very rare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53637"/>
              </p:ext>
            </p:extLst>
          </p:nvPr>
        </p:nvGraphicFramePr>
        <p:xfrm>
          <a:off x="838200" y="1825625"/>
          <a:ext cx="9555051" cy="6051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0763"/>
                <a:gridCol w="2042377"/>
                <a:gridCol w="2400835"/>
                <a:gridCol w="2331076"/>
              </a:tblGrid>
              <a:tr h="6051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Location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Presentation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D.D.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Significance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60" marR="863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021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Histological type: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err="1"/>
              <a:t>Fibrolipoma</a:t>
            </a:r>
            <a:r>
              <a:rPr lang="en-US" b="1" dirty="0"/>
              <a:t> </a:t>
            </a:r>
            <a:endParaRPr lang="en-US" dirty="0"/>
          </a:p>
          <a:p>
            <a:pPr lvl="0"/>
            <a:r>
              <a:rPr lang="en-US" b="1" dirty="0" err="1"/>
              <a:t>Neurolipoma</a:t>
            </a:r>
            <a:r>
              <a:rPr lang="en-US" b="1" dirty="0"/>
              <a:t> </a:t>
            </a:r>
            <a:endParaRPr lang="en-US" dirty="0"/>
          </a:p>
          <a:p>
            <a:pPr lvl="0"/>
            <a:r>
              <a:rPr lang="en-US" b="1" dirty="0" err="1"/>
              <a:t>Naevolipoma</a:t>
            </a:r>
            <a:r>
              <a:rPr lang="en-US" b="1" dirty="0"/>
              <a:t> </a:t>
            </a:r>
            <a:endParaRPr lang="en-US" dirty="0"/>
          </a:p>
          <a:p>
            <a:pPr lvl="0"/>
            <a:r>
              <a:rPr lang="en-US" b="1" dirty="0" err="1"/>
              <a:t>Angiolipoma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411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Clinical features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They commonly occur in the neck, shoulders, back, abdomen, arms and </a:t>
            </a:r>
            <a:r>
              <a:rPr lang="en-US" b="1" dirty="0" smtClean="0"/>
              <a:t>thighs</a:t>
            </a:r>
          </a:p>
          <a:p>
            <a:pPr lvl="0"/>
            <a:r>
              <a:rPr lang="en-US" b="1" dirty="0" smtClean="0"/>
              <a:t>Localized</a:t>
            </a:r>
            <a:r>
              <a:rPr lang="en-US" b="1" dirty="0"/>
              <a:t>, lobular, non-tender</a:t>
            </a:r>
            <a:endParaRPr lang="en-US" dirty="0"/>
          </a:p>
          <a:p>
            <a:pPr lvl="0"/>
            <a:r>
              <a:rPr lang="en-US" b="1" dirty="0"/>
              <a:t>Semi-fluctuant</a:t>
            </a:r>
            <a:endParaRPr lang="en-US" dirty="0"/>
          </a:p>
          <a:p>
            <a:pPr lvl="0"/>
            <a:r>
              <a:rPr lang="en-US" b="1" dirty="0"/>
              <a:t>Mobile</a:t>
            </a:r>
            <a:endParaRPr lang="en-US" dirty="0"/>
          </a:p>
          <a:p>
            <a:pPr lvl="0"/>
            <a:r>
              <a:rPr lang="en-US" b="1" dirty="0"/>
              <a:t>Slip sign</a:t>
            </a:r>
            <a:endParaRPr lang="en-US" dirty="0"/>
          </a:p>
          <a:p>
            <a:pPr lvl="0"/>
            <a:r>
              <a:rPr lang="en-US" b="1" dirty="0"/>
              <a:t>Skin free</a:t>
            </a:r>
            <a:endParaRPr lang="en-US" dirty="0"/>
          </a:p>
          <a:p>
            <a:pPr lvl="0"/>
            <a:r>
              <a:rPr lang="en-US" b="1" dirty="0" err="1"/>
              <a:t>Pedunculated</a:t>
            </a:r>
            <a:r>
              <a:rPr lang="en-US" b="1" dirty="0"/>
              <a:t> +/-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771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Warning signs: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Increasing in size or suddenly growing very quickly</a:t>
            </a:r>
          </a:p>
          <a:p>
            <a:r>
              <a:rPr lang="en-US" dirty="0" smtClean="0"/>
              <a:t>Being painful</a:t>
            </a:r>
          </a:p>
          <a:p>
            <a:r>
              <a:rPr lang="en-US" dirty="0" smtClean="0"/>
              <a:t>Becoming red or hot</a:t>
            </a:r>
          </a:p>
          <a:p>
            <a:r>
              <a:rPr lang="en-US" dirty="0" smtClean="0"/>
              <a:t>Turning into a hard or immovable lump</a:t>
            </a:r>
          </a:p>
          <a:p>
            <a:r>
              <a:rPr lang="en-US" dirty="0" smtClean="0"/>
              <a:t>Causing visible changes in the overlying skin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831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Investigations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blood count</a:t>
            </a:r>
          </a:p>
          <a:p>
            <a:r>
              <a:rPr lang="en-US" dirty="0" smtClean="0"/>
              <a:t>Sugar, Urea, Creatinine</a:t>
            </a:r>
          </a:p>
          <a:p>
            <a:r>
              <a:rPr lang="en-US" dirty="0" smtClean="0"/>
              <a:t>PT, INR</a:t>
            </a:r>
          </a:p>
          <a:p>
            <a:r>
              <a:rPr lang="en-US" dirty="0" smtClean="0"/>
              <a:t>CXR, ECG</a:t>
            </a:r>
          </a:p>
          <a:p>
            <a:r>
              <a:rPr lang="en-US" dirty="0" smtClean="0"/>
              <a:t>F.N.A.C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60642" y="2704562"/>
            <a:ext cx="5396248" cy="31682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/>
              <a:t>Imaging:</a:t>
            </a:r>
          </a:p>
          <a:p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USG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CT Scan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MRI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137526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1127</Words>
  <Application>Microsoft Office PowerPoint</Application>
  <PresentationFormat>Widescreen</PresentationFormat>
  <Paragraphs>201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Wingdings</vt:lpstr>
      <vt:lpstr>Office Theme</vt:lpstr>
      <vt:lpstr>SHORT CASES IN SURGERY 2</vt:lpstr>
      <vt:lpstr>Lipoma </vt:lpstr>
      <vt:lpstr>Introduction: </vt:lpstr>
      <vt:lpstr>Sites:</vt:lpstr>
      <vt:lpstr>PowerPoint Presentation</vt:lpstr>
      <vt:lpstr>Histological type: </vt:lpstr>
      <vt:lpstr>Clinical features</vt:lpstr>
      <vt:lpstr>Warning signs:</vt:lpstr>
      <vt:lpstr>Investigations</vt:lpstr>
      <vt:lpstr>Treatment:</vt:lpstr>
      <vt:lpstr>Complication:</vt:lpstr>
      <vt:lpstr>                              Haemangioma </vt:lpstr>
      <vt:lpstr>What is your diagnosis?</vt:lpstr>
      <vt:lpstr>What are the common sites where cavernous hemangioma may be found?</vt:lpstr>
      <vt:lpstr>How will you demonstrate sign of compressibility?</vt:lpstr>
      <vt:lpstr>How will you treat this patient?</vt:lpstr>
      <vt:lpstr>How sclerotherapy is done?</vt:lpstr>
      <vt:lpstr>What other sclerosants are used?</vt:lpstr>
      <vt:lpstr>How sclerotherapy helps?</vt:lpstr>
      <vt:lpstr>What surgery will you do?</vt:lpstr>
      <vt:lpstr>How else the hemangioma may be treated?</vt:lpstr>
      <vt:lpstr>Haemangioma </vt:lpstr>
      <vt:lpstr>What is your diagnosis?</vt:lpstr>
      <vt:lpstr>Define haemangioma</vt:lpstr>
      <vt:lpstr>What are the different types of hemangioma?</vt:lpstr>
      <vt:lpstr>What are the different types of capillary haemangioma?</vt:lpstr>
      <vt:lpstr>PowerPoint Presentation</vt:lpstr>
      <vt:lpstr>What are the characteristics of strawberry angioma? </vt:lpstr>
      <vt:lpstr>How will you treat port wine stain?</vt:lpstr>
      <vt:lpstr>How will you treat strawberry angioma?</vt:lpstr>
      <vt:lpstr>What is your diagnosis?</vt:lpstr>
      <vt:lpstr>How will you treat this patient?</vt:lpstr>
      <vt:lpstr>What are the complications of hemangioma?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 CASES IN SURGERY 2</dc:title>
  <dc:creator>User</dc:creator>
  <cp:lastModifiedBy>User</cp:lastModifiedBy>
  <cp:revision>17</cp:revision>
  <dcterms:created xsi:type="dcterms:W3CDTF">2021-11-21T14:39:56Z</dcterms:created>
  <dcterms:modified xsi:type="dcterms:W3CDTF">2021-11-23T05:12:24Z</dcterms:modified>
</cp:coreProperties>
</file>