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258" r:id="rId5"/>
    <p:sldId id="259" r:id="rId6"/>
    <p:sldId id="267" r:id="rId7"/>
    <p:sldId id="268" r:id="rId8"/>
    <p:sldId id="260" r:id="rId9"/>
    <p:sldId id="261" r:id="rId10"/>
    <p:sldId id="279" r:id="rId11"/>
    <p:sldId id="262" r:id="rId12"/>
    <p:sldId id="263" r:id="rId13"/>
    <p:sldId id="269" r:id="rId14"/>
    <p:sldId id="280" r:id="rId15"/>
    <p:sldId id="26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1BEEDD-B902-4DB4-B162-742ADF9698D3}" type="datetimeFigureOut">
              <a:rPr lang="en-US" smtClean="0"/>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06DFEF-3856-4FF0-817F-4DCAE6E1D698}" type="slidenum">
              <a:rPr lang="en-US" smtClean="0"/>
              <a:t>‹#›</a:t>
            </a:fld>
            <a:endParaRPr lang="en-US"/>
          </a:p>
        </p:txBody>
      </p:sp>
    </p:spTree>
    <p:extLst>
      <p:ext uri="{BB962C8B-B14F-4D97-AF65-F5344CB8AC3E}">
        <p14:creationId xmlns:p14="http://schemas.microsoft.com/office/powerpoint/2010/main" val="1219401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1BEEDD-B902-4DB4-B162-742ADF9698D3}" type="datetimeFigureOut">
              <a:rPr lang="en-US" smtClean="0"/>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06DFEF-3856-4FF0-817F-4DCAE6E1D698}" type="slidenum">
              <a:rPr lang="en-US" smtClean="0"/>
              <a:t>‹#›</a:t>
            </a:fld>
            <a:endParaRPr lang="en-US"/>
          </a:p>
        </p:txBody>
      </p:sp>
    </p:spTree>
    <p:extLst>
      <p:ext uri="{BB962C8B-B14F-4D97-AF65-F5344CB8AC3E}">
        <p14:creationId xmlns:p14="http://schemas.microsoft.com/office/powerpoint/2010/main" val="3385386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1BEEDD-B902-4DB4-B162-742ADF9698D3}" type="datetimeFigureOut">
              <a:rPr lang="en-US" smtClean="0"/>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06DFEF-3856-4FF0-817F-4DCAE6E1D698}" type="slidenum">
              <a:rPr lang="en-US" smtClean="0"/>
              <a:t>‹#›</a:t>
            </a:fld>
            <a:endParaRPr lang="en-US"/>
          </a:p>
        </p:txBody>
      </p:sp>
    </p:spTree>
    <p:extLst>
      <p:ext uri="{BB962C8B-B14F-4D97-AF65-F5344CB8AC3E}">
        <p14:creationId xmlns:p14="http://schemas.microsoft.com/office/powerpoint/2010/main" val="1297551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1BEEDD-B902-4DB4-B162-742ADF9698D3}" type="datetimeFigureOut">
              <a:rPr lang="en-US" smtClean="0"/>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06DFEF-3856-4FF0-817F-4DCAE6E1D698}" type="slidenum">
              <a:rPr lang="en-US" smtClean="0"/>
              <a:t>‹#›</a:t>
            </a:fld>
            <a:endParaRPr lang="en-US"/>
          </a:p>
        </p:txBody>
      </p:sp>
    </p:spTree>
    <p:extLst>
      <p:ext uri="{BB962C8B-B14F-4D97-AF65-F5344CB8AC3E}">
        <p14:creationId xmlns:p14="http://schemas.microsoft.com/office/powerpoint/2010/main" val="299911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1BEEDD-B902-4DB4-B162-742ADF9698D3}" type="datetimeFigureOut">
              <a:rPr lang="en-US" smtClean="0"/>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06DFEF-3856-4FF0-817F-4DCAE6E1D698}" type="slidenum">
              <a:rPr lang="en-US" smtClean="0"/>
              <a:t>‹#›</a:t>
            </a:fld>
            <a:endParaRPr lang="en-US"/>
          </a:p>
        </p:txBody>
      </p:sp>
    </p:spTree>
    <p:extLst>
      <p:ext uri="{BB962C8B-B14F-4D97-AF65-F5344CB8AC3E}">
        <p14:creationId xmlns:p14="http://schemas.microsoft.com/office/powerpoint/2010/main" val="1500408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1BEEDD-B902-4DB4-B162-742ADF9698D3}" type="datetimeFigureOut">
              <a:rPr lang="en-US" smtClean="0"/>
              <a:t>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06DFEF-3856-4FF0-817F-4DCAE6E1D698}" type="slidenum">
              <a:rPr lang="en-US" smtClean="0"/>
              <a:t>‹#›</a:t>
            </a:fld>
            <a:endParaRPr lang="en-US"/>
          </a:p>
        </p:txBody>
      </p:sp>
    </p:spTree>
    <p:extLst>
      <p:ext uri="{BB962C8B-B14F-4D97-AF65-F5344CB8AC3E}">
        <p14:creationId xmlns:p14="http://schemas.microsoft.com/office/powerpoint/2010/main" val="891102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1BEEDD-B902-4DB4-B162-742ADF9698D3}" type="datetimeFigureOut">
              <a:rPr lang="en-US" smtClean="0"/>
              <a:t>1/10/2022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06DFEF-3856-4FF0-817F-4DCAE6E1D698}" type="slidenum">
              <a:rPr lang="en-US" smtClean="0"/>
              <a:t>‹#›</a:t>
            </a:fld>
            <a:endParaRPr lang="en-US"/>
          </a:p>
        </p:txBody>
      </p:sp>
    </p:spTree>
    <p:extLst>
      <p:ext uri="{BB962C8B-B14F-4D97-AF65-F5344CB8AC3E}">
        <p14:creationId xmlns:p14="http://schemas.microsoft.com/office/powerpoint/2010/main" val="125240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1BEEDD-B902-4DB4-B162-742ADF9698D3}" type="datetimeFigureOut">
              <a:rPr lang="en-US" smtClean="0"/>
              <a:t>1/10/2022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06DFEF-3856-4FF0-817F-4DCAE6E1D698}" type="slidenum">
              <a:rPr lang="en-US" smtClean="0"/>
              <a:t>‹#›</a:t>
            </a:fld>
            <a:endParaRPr lang="en-US"/>
          </a:p>
        </p:txBody>
      </p:sp>
    </p:spTree>
    <p:extLst>
      <p:ext uri="{BB962C8B-B14F-4D97-AF65-F5344CB8AC3E}">
        <p14:creationId xmlns:p14="http://schemas.microsoft.com/office/powerpoint/2010/main" val="1551907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1BEEDD-B902-4DB4-B162-742ADF9698D3}" type="datetimeFigureOut">
              <a:rPr lang="en-US" smtClean="0"/>
              <a:t>1/10/2022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06DFEF-3856-4FF0-817F-4DCAE6E1D698}" type="slidenum">
              <a:rPr lang="en-US" smtClean="0"/>
              <a:t>‹#›</a:t>
            </a:fld>
            <a:endParaRPr lang="en-US"/>
          </a:p>
        </p:txBody>
      </p:sp>
    </p:spTree>
    <p:extLst>
      <p:ext uri="{BB962C8B-B14F-4D97-AF65-F5344CB8AC3E}">
        <p14:creationId xmlns:p14="http://schemas.microsoft.com/office/powerpoint/2010/main" val="2295344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1BEEDD-B902-4DB4-B162-742ADF9698D3}" type="datetimeFigureOut">
              <a:rPr lang="en-US" smtClean="0"/>
              <a:t>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06DFEF-3856-4FF0-817F-4DCAE6E1D698}" type="slidenum">
              <a:rPr lang="en-US" smtClean="0"/>
              <a:t>‹#›</a:t>
            </a:fld>
            <a:endParaRPr lang="en-US"/>
          </a:p>
        </p:txBody>
      </p:sp>
    </p:spTree>
    <p:extLst>
      <p:ext uri="{BB962C8B-B14F-4D97-AF65-F5344CB8AC3E}">
        <p14:creationId xmlns:p14="http://schemas.microsoft.com/office/powerpoint/2010/main" val="2876104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1BEEDD-B902-4DB4-B162-742ADF9698D3}" type="datetimeFigureOut">
              <a:rPr lang="en-US" smtClean="0"/>
              <a:t>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06DFEF-3856-4FF0-817F-4DCAE6E1D698}" type="slidenum">
              <a:rPr lang="en-US" smtClean="0"/>
              <a:t>‹#›</a:t>
            </a:fld>
            <a:endParaRPr lang="en-US"/>
          </a:p>
        </p:txBody>
      </p:sp>
    </p:spTree>
    <p:extLst>
      <p:ext uri="{BB962C8B-B14F-4D97-AF65-F5344CB8AC3E}">
        <p14:creationId xmlns:p14="http://schemas.microsoft.com/office/powerpoint/2010/main" val="3131599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1BEEDD-B902-4DB4-B162-742ADF9698D3}" type="datetimeFigureOut">
              <a:rPr lang="en-US" smtClean="0"/>
              <a:t>1/10/2022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06DFEF-3856-4FF0-817F-4DCAE6E1D698}" type="slidenum">
              <a:rPr lang="en-US" smtClean="0"/>
              <a:t>‹#›</a:t>
            </a:fld>
            <a:endParaRPr lang="en-US"/>
          </a:p>
        </p:txBody>
      </p:sp>
    </p:spTree>
    <p:extLst>
      <p:ext uri="{BB962C8B-B14F-4D97-AF65-F5344CB8AC3E}">
        <p14:creationId xmlns:p14="http://schemas.microsoft.com/office/powerpoint/2010/main" val="9827457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SHORT CASES IN SURGERY</a:t>
            </a:r>
            <a:br>
              <a:rPr lang="en-US" b="1" dirty="0" smtClean="0"/>
            </a:br>
            <a:r>
              <a:rPr lang="en-US" b="1" dirty="0"/>
              <a:t>3</a:t>
            </a:r>
          </a:p>
        </p:txBody>
      </p:sp>
      <p:sp>
        <p:nvSpPr>
          <p:cNvPr id="3" name="Subtitle 2"/>
          <p:cNvSpPr>
            <a:spLocks noGrp="1"/>
          </p:cNvSpPr>
          <p:nvPr>
            <p:ph type="subTitle" idx="1"/>
          </p:nvPr>
        </p:nvSpPr>
        <p:spPr>
          <a:xfrm>
            <a:off x="1524000" y="3602037"/>
            <a:ext cx="9144000" cy="2309365"/>
          </a:xfrm>
        </p:spPr>
        <p:txBody>
          <a:bodyPr>
            <a:normAutofit/>
          </a:bodyPr>
          <a:lstStyle/>
          <a:p>
            <a:r>
              <a:rPr lang="en-US" sz="2800" b="1" dirty="0" smtClean="0"/>
              <a:t>DR. ARKAPROVO ROY</a:t>
            </a:r>
          </a:p>
          <a:p>
            <a:r>
              <a:rPr lang="en-US" sz="2800" b="1" dirty="0" smtClean="0"/>
              <a:t>ASSOCIATE PROFESRROR, SURGERY, MCH, KOLKATA</a:t>
            </a:r>
          </a:p>
          <a:p>
            <a:endParaRPr lang="en-US" dirty="0" smtClean="0"/>
          </a:p>
          <a:p>
            <a:r>
              <a:rPr lang="en-US" sz="2600" b="1" smtClean="0">
                <a:solidFill>
                  <a:srgbClr val="FF0000"/>
                </a:solidFill>
              </a:rPr>
              <a:t>THYROGLOSSAL CYST AND CYSTIC HYGROMA</a:t>
            </a:r>
            <a:endParaRPr lang="en-US" sz="2600" b="1" dirty="0" smtClean="0">
              <a:solidFill>
                <a:srgbClr val="FF0000"/>
              </a:solidFill>
            </a:endParaRPr>
          </a:p>
          <a:p>
            <a:endParaRPr lang="en-US" dirty="0"/>
          </a:p>
        </p:txBody>
      </p:sp>
    </p:spTree>
    <p:extLst>
      <p:ext uri="{BB962C8B-B14F-4D97-AF65-F5344CB8AC3E}">
        <p14:creationId xmlns:p14="http://schemas.microsoft.com/office/powerpoint/2010/main" val="2986199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6" name="Content Placeholder 5"/>
          <p:cNvSpPr>
            <a:spLocks noGrp="1"/>
          </p:cNvSpPr>
          <p:nvPr>
            <p:ph idx="1"/>
          </p:nvPr>
        </p:nvSpPr>
        <p:spPr/>
        <p:txBody>
          <a:bodyPr/>
          <a:lstStyle/>
          <a:p>
            <a:pPr marL="0" indent="0">
              <a:buNone/>
            </a:pPr>
            <a:r>
              <a:rPr lang="en-US" b="1" dirty="0" smtClean="0"/>
              <a:t>Embryology:</a:t>
            </a:r>
          </a:p>
          <a:p>
            <a:r>
              <a:rPr lang="en-US" dirty="0"/>
              <a:t>A cystic </a:t>
            </a:r>
            <a:r>
              <a:rPr lang="en-US" dirty="0" err="1"/>
              <a:t>hygroma</a:t>
            </a:r>
            <a:r>
              <a:rPr lang="en-US" dirty="0"/>
              <a:t> is a cyst, or a group of cysts, found mostly in the neck. </a:t>
            </a:r>
            <a:endParaRPr lang="en-US" dirty="0" smtClean="0"/>
          </a:p>
          <a:p>
            <a:r>
              <a:rPr lang="en-US" dirty="0" smtClean="0"/>
              <a:t>They </a:t>
            </a:r>
            <a:r>
              <a:rPr lang="en-US" dirty="0"/>
              <a:t>are caused by an error in the development of lymph sacs and lymph vessels as the baby develops during pregnancy. </a:t>
            </a:r>
            <a:endParaRPr lang="en-US" dirty="0" smtClean="0"/>
          </a:p>
          <a:p>
            <a:r>
              <a:rPr lang="en-US" dirty="0" smtClean="0"/>
              <a:t>By </a:t>
            </a:r>
            <a:r>
              <a:rPr lang="en-US" dirty="0"/>
              <a:t>the end of the fifth week of pregnancy, the baby's lymphatic tissues form as lymph sacs.</a:t>
            </a:r>
          </a:p>
        </p:txBody>
      </p:sp>
    </p:spTree>
    <p:extLst>
      <p:ext uri="{BB962C8B-B14F-4D97-AF65-F5344CB8AC3E}">
        <p14:creationId xmlns:p14="http://schemas.microsoft.com/office/powerpoint/2010/main" val="8474222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838200" y="2366538"/>
            <a:ext cx="10515600" cy="4351338"/>
          </a:xfrm>
        </p:spPr>
        <p:txBody>
          <a:bodyPr>
            <a:normAutofit/>
          </a:bodyPr>
          <a:lstStyle/>
          <a:p>
            <a:pPr marL="0" lvl="0" indent="0">
              <a:buNone/>
            </a:pPr>
            <a:r>
              <a:rPr lang="en-US" dirty="0" smtClean="0"/>
              <a:t>Cystic </a:t>
            </a:r>
            <a:r>
              <a:rPr lang="en-US" dirty="0" err="1"/>
              <a:t>hygromas</a:t>
            </a:r>
            <a:r>
              <a:rPr lang="en-US" dirty="0"/>
              <a:t> are found predominantly in the neck and are usually noted at birth or soon thereafter. </a:t>
            </a:r>
          </a:p>
          <a:p>
            <a:pPr marL="0" lvl="0" indent="0">
              <a:buNone/>
            </a:pPr>
            <a:r>
              <a:rPr lang="en-US" b="1" dirty="0" smtClean="0"/>
              <a:t>Anatomy:</a:t>
            </a:r>
            <a:r>
              <a:rPr lang="en-US" dirty="0" smtClean="0"/>
              <a:t> </a:t>
            </a:r>
            <a:r>
              <a:rPr lang="en-US" dirty="0"/>
              <a:t>They are more common in the posterior triangle. </a:t>
            </a:r>
            <a:endParaRPr lang="en-US" dirty="0" smtClean="0"/>
          </a:p>
          <a:p>
            <a:r>
              <a:rPr lang="en-US" dirty="0" smtClean="0"/>
              <a:t>They </a:t>
            </a:r>
            <a:r>
              <a:rPr lang="en-US" dirty="0"/>
              <a:t>may reach up into the cheek or parotid region and down into the mediastinum or axilla. </a:t>
            </a:r>
            <a:endParaRPr lang="en-US" dirty="0" smtClean="0"/>
          </a:p>
          <a:p>
            <a:r>
              <a:rPr lang="en-US" dirty="0" smtClean="0"/>
              <a:t>Large </a:t>
            </a:r>
            <a:r>
              <a:rPr lang="en-US" dirty="0"/>
              <a:t>masses extend past the sternocleidomastoid muscle into the anterior compartment and may cross the midline. </a:t>
            </a:r>
          </a:p>
          <a:p>
            <a:r>
              <a:rPr lang="en-US" dirty="0" smtClean="0"/>
              <a:t>They </a:t>
            </a:r>
            <a:r>
              <a:rPr lang="en-US" dirty="0"/>
              <a:t>may involve the floor of the mouth and the base of the tongue. </a:t>
            </a:r>
          </a:p>
        </p:txBody>
      </p:sp>
    </p:spTree>
    <p:extLst>
      <p:ext uri="{BB962C8B-B14F-4D97-AF65-F5344CB8AC3E}">
        <p14:creationId xmlns:p14="http://schemas.microsoft.com/office/powerpoint/2010/main" val="3559992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lvl="0" indent="0">
              <a:buNone/>
            </a:pPr>
            <a:r>
              <a:rPr lang="en-US" b="1" dirty="0" smtClean="0"/>
              <a:t>Symptoms </a:t>
            </a:r>
            <a:r>
              <a:rPr lang="en-US" b="1" dirty="0"/>
              <a:t>and </a:t>
            </a:r>
            <a:r>
              <a:rPr lang="en-US" b="1" dirty="0" smtClean="0"/>
              <a:t>signs: </a:t>
            </a:r>
            <a:endParaRPr lang="en-US" dirty="0"/>
          </a:p>
          <a:p>
            <a:r>
              <a:rPr lang="en-US" dirty="0" smtClean="0"/>
              <a:t>Difficulty </a:t>
            </a:r>
            <a:r>
              <a:rPr lang="en-US" dirty="0"/>
              <a:t>in nursing </a:t>
            </a:r>
          </a:p>
          <a:p>
            <a:r>
              <a:rPr lang="en-US" dirty="0" smtClean="0"/>
              <a:t>Facial </a:t>
            </a:r>
            <a:r>
              <a:rPr lang="en-US" dirty="0"/>
              <a:t>or neck distortion </a:t>
            </a:r>
          </a:p>
          <a:p>
            <a:r>
              <a:rPr lang="en-US" dirty="0" smtClean="0"/>
              <a:t>Respiratory </a:t>
            </a:r>
            <a:r>
              <a:rPr lang="en-US" dirty="0"/>
              <a:t>distress </a:t>
            </a:r>
          </a:p>
          <a:p>
            <a:r>
              <a:rPr lang="en-US" dirty="0" smtClean="0"/>
              <a:t>Brachial </a:t>
            </a:r>
            <a:r>
              <a:rPr lang="en-US" dirty="0"/>
              <a:t>plexus compression with pain or hyperesthesia </a:t>
            </a:r>
            <a:endParaRPr lang="en-US" dirty="0" smtClean="0"/>
          </a:p>
          <a:p>
            <a:r>
              <a:rPr lang="en-US" dirty="0" smtClean="0"/>
              <a:t>A </a:t>
            </a:r>
            <a:r>
              <a:rPr lang="en-US" dirty="0"/>
              <a:t>sudden increase in size secondary to spontaneous hemorrhage, which can be </a:t>
            </a:r>
            <a:r>
              <a:rPr lang="en-US" dirty="0" smtClean="0"/>
              <a:t>fatal</a:t>
            </a:r>
          </a:p>
        </p:txBody>
      </p:sp>
    </p:spTree>
    <p:extLst>
      <p:ext uri="{BB962C8B-B14F-4D97-AF65-F5344CB8AC3E}">
        <p14:creationId xmlns:p14="http://schemas.microsoft.com/office/powerpoint/2010/main" val="826350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latin typeface="+mn-lt"/>
            </a:endParaRPr>
          </a:p>
        </p:txBody>
      </p:sp>
      <p:sp>
        <p:nvSpPr>
          <p:cNvPr id="5" name="Content Placeholder 4"/>
          <p:cNvSpPr>
            <a:spLocks noGrp="1"/>
          </p:cNvSpPr>
          <p:nvPr>
            <p:ph idx="1"/>
          </p:nvPr>
        </p:nvSpPr>
        <p:spPr/>
        <p:txBody>
          <a:bodyPr/>
          <a:lstStyle/>
          <a:p>
            <a:pPr marL="0" indent="0">
              <a:buNone/>
            </a:pPr>
            <a:r>
              <a:rPr lang="en-US" dirty="0" smtClean="0"/>
              <a:t> </a:t>
            </a:r>
            <a:r>
              <a:rPr lang="en-US" b="1" dirty="0" smtClean="0"/>
              <a:t>Characteristics: </a:t>
            </a:r>
            <a:endParaRPr lang="en-US" dirty="0"/>
          </a:p>
          <a:p>
            <a:r>
              <a:rPr lang="en-US" dirty="0" smtClean="0"/>
              <a:t>There </a:t>
            </a:r>
            <a:r>
              <a:rPr lang="en-US" dirty="0"/>
              <a:t>is no predilection for either sex or for either side of the </a:t>
            </a:r>
            <a:r>
              <a:rPr lang="en-US" dirty="0" smtClean="0"/>
              <a:t>body.</a:t>
            </a:r>
          </a:p>
          <a:p>
            <a:r>
              <a:rPr lang="en-US" dirty="0" smtClean="0"/>
              <a:t>The </a:t>
            </a:r>
            <a:r>
              <a:rPr lang="en-US" dirty="0" err="1"/>
              <a:t>hygromas</a:t>
            </a:r>
            <a:r>
              <a:rPr lang="en-US" dirty="0"/>
              <a:t> can be progressive, static, or regressive. </a:t>
            </a:r>
          </a:p>
          <a:p>
            <a:r>
              <a:rPr lang="en-US" dirty="0" smtClean="0"/>
              <a:t>Small </a:t>
            </a:r>
            <a:r>
              <a:rPr lang="en-US" dirty="0"/>
              <a:t>lesions are </a:t>
            </a:r>
            <a:r>
              <a:rPr lang="en-US" dirty="0" err="1"/>
              <a:t>unilocular</a:t>
            </a:r>
            <a:r>
              <a:rPr lang="en-US" dirty="0"/>
              <a:t> and firm. </a:t>
            </a:r>
          </a:p>
          <a:p>
            <a:r>
              <a:rPr lang="en-US" dirty="0" smtClean="0"/>
              <a:t>Large </a:t>
            </a:r>
            <a:r>
              <a:rPr lang="en-US" dirty="0"/>
              <a:t>tumors are </a:t>
            </a:r>
            <a:r>
              <a:rPr lang="en-US" dirty="0" err="1"/>
              <a:t>loculated</a:t>
            </a:r>
            <a:r>
              <a:rPr lang="en-US" dirty="0"/>
              <a:t>, </a:t>
            </a:r>
            <a:r>
              <a:rPr lang="en-US" dirty="0" err="1"/>
              <a:t>shiftable</a:t>
            </a:r>
            <a:r>
              <a:rPr lang="en-US" dirty="0"/>
              <a:t>, and compressible</a:t>
            </a:r>
            <a:r>
              <a:rPr lang="en-US" dirty="0" smtClean="0"/>
              <a:t>.</a:t>
            </a:r>
            <a:r>
              <a:rPr lang="en-US" dirty="0"/>
              <a:t> </a:t>
            </a:r>
            <a:endParaRPr lang="en-US" dirty="0" smtClean="0"/>
          </a:p>
          <a:p>
            <a:r>
              <a:rPr lang="en-US" dirty="0" smtClean="0"/>
              <a:t>The </a:t>
            </a:r>
            <a:r>
              <a:rPr lang="en-US" dirty="0" err="1"/>
              <a:t>hygromas</a:t>
            </a:r>
            <a:r>
              <a:rPr lang="en-US" dirty="0"/>
              <a:t> generally </a:t>
            </a:r>
            <a:r>
              <a:rPr lang="en-US" dirty="0" err="1"/>
              <a:t>transilluminate</a:t>
            </a:r>
            <a:r>
              <a:rPr lang="en-US" dirty="0"/>
              <a:t>. </a:t>
            </a:r>
          </a:p>
          <a:p>
            <a:r>
              <a:rPr lang="en-US" dirty="0"/>
              <a:t>The cyst walls are usually tense, and because the </a:t>
            </a:r>
            <a:r>
              <a:rPr lang="en-US" dirty="0" err="1"/>
              <a:t>loculi</a:t>
            </a:r>
            <a:r>
              <a:rPr lang="en-US" dirty="0"/>
              <a:t> tend to communicate, rupture of one </a:t>
            </a:r>
            <a:r>
              <a:rPr lang="en-US" dirty="0" err="1"/>
              <a:t>locule</a:t>
            </a:r>
            <a:r>
              <a:rPr lang="en-US" dirty="0"/>
              <a:t> can cause all of them to partially collapse.</a:t>
            </a:r>
          </a:p>
          <a:p>
            <a:endParaRPr lang="en-US" dirty="0"/>
          </a:p>
          <a:p>
            <a:endParaRPr lang="en-US" dirty="0"/>
          </a:p>
        </p:txBody>
      </p:sp>
    </p:spTree>
    <p:extLst>
      <p:ext uri="{BB962C8B-B14F-4D97-AF65-F5344CB8AC3E}">
        <p14:creationId xmlns:p14="http://schemas.microsoft.com/office/powerpoint/2010/main" val="17887853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b="1" dirty="0" smtClean="0"/>
              <a:t>Investigations:</a:t>
            </a:r>
          </a:p>
          <a:p>
            <a:pPr marL="0" indent="0">
              <a:buNone/>
            </a:pPr>
            <a:r>
              <a:rPr lang="en-US" b="1" dirty="0"/>
              <a:t>Antenatal </a:t>
            </a:r>
            <a:r>
              <a:rPr lang="en-US" b="1" dirty="0" smtClean="0"/>
              <a:t>ultrasound -</a:t>
            </a:r>
            <a:endParaRPr lang="en-US" b="1" dirty="0"/>
          </a:p>
          <a:p>
            <a:r>
              <a:rPr lang="en-US" dirty="0"/>
              <a:t>On prenatal ultrasound, they may present as a nuchal cyst and may show </a:t>
            </a:r>
            <a:r>
              <a:rPr lang="en-US" dirty="0" err="1"/>
              <a:t>septations</a:t>
            </a:r>
            <a:r>
              <a:rPr lang="en-US" dirty="0"/>
              <a:t> +/- evidence of fetal </a:t>
            </a:r>
            <a:r>
              <a:rPr lang="en-US" dirty="0" err="1" smtClean="0"/>
              <a:t>anasarca</a:t>
            </a:r>
            <a:r>
              <a:rPr lang="en-US" dirty="0"/>
              <a:t> </a:t>
            </a:r>
            <a:r>
              <a:rPr lang="en-US" dirty="0" smtClean="0"/>
              <a:t>/</a:t>
            </a:r>
            <a:r>
              <a:rPr lang="en-US" dirty="0" err="1" smtClean="0"/>
              <a:t>hydrops</a:t>
            </a:r>
            <a:r>
              <a:rPr lang="en-US" dirty="0" smtClean="0"/>
              <a:t> </a:t>
            </a:r>
            <a:r>
              <a:rPr lang="en-US" dirty="0" err="1" smtClean="0"/>
              <a:t>fetalis</a:t>
            </a:r>
            <a:r>
              <a:rPr lang="en-US" dirty="0" smtClean="0"/>
              <a:t>. </a:t>
            </a:r>
            <a:r>
              <a:rPr lang="en-US" dirty="0"/>
              <a:t>The presence of </a:t>
            </a:r>
            <a:r>
              <a:rPr lang="en-US" dirty="0" err="1"/>
              <a:t>septations</a:t>
            </a:r>
            <a:r>
              <a:rPr lang="en-US" dirty="0"/>
              <a:t> may indicate a poorer outcome. </a:t>
            </a:r>
            <a:endParaRPr lang="en-US" dirty="0" smtClean="0"/>
          </a:p>
          <a:p>
            <a:r>
              <a:rPr lang="en-US" dirty="0" smtClean="0"/>
              <a:t>Compared </a:t>
            </a:r>
            <a:r>
              <a:rPr lang="en-US" dirty="0"/>
              <a:t>to nuchal </a:t>
            </a:r>
            <a:r>
              <a:rPr lang="en-US" dirty="0" smtClean="0"/>
              <a:t>translucency, </a:t>
            </a:r>
            <a:r>
              <a:rPr lang="en-US" dirty="0"/>
              <a:t>It has a higher risk for aneuploidy (5-fold), cardiac anomalies (12-fold) and fetal demise (</a:t>
            </a:r>
            <a:r>
              <a:rPr lang="en-US" dirty="0" smtClean="0"/>
              <a:t>6-fold</a:t>
            </a:r>
            <a:r>
              <a:rPr lang="en-US" dirty="0" smtClean="0"/>
              <a:t>)</a:t>
            </a:r>
            <a:endParaRPr lang="en-US" dirty="0"/>
          </a:p>
          <a:p>
            <a:pPr marL="0" indent="0">
              <a:buNone/>
            </a:pPr>
            <a:r>
              <a:rPr lang="en-US" b="1" dirty="0" smtClean="0"/>
              <a:t>CT - </a:t>
            </a:r>
            <a:endParaRPr lang="en-US" b="1" dirty="0"/>
          </a:p>
          <a:p>
            <a:r>
              <a:rPr lang="en-US" dirty="0"/>
              <a:t>Commonly seen as a </a:t>
            </a:r>
            <a:r>
              <a:rPr lang="en-US" dirty="0" err="1"/>
              <a:t>hypoattenuating</a:t>
            </a:r>
            <a:r>
              <a:rPr lang="en-US" dirty="0"/>
              <a:t> ill-defined neck cystic mass.</a:t>
            </a:r>
          </a:p>
          <a:p>
            <a:pPr marL="0" indent="0">
              <a:buNone/>
            </a:pPr>
            <a:endParaRPr lang="en-US" b="1" dirty="0"/>
          </a:p>
        </p:txBody>
      </p:sp>
    </p:spTree>
    <p:extLst>
      <p:ext uri="{BB962C8B-B14F-4D97-AF65-F5344CB8AC3E}">
        <p14:creationId xmlns:p14="http://schemas.microsoft.com/office/powerpoint/2010/main" val="37117320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latin typeface="+mn-lt"/>
            </a:endParaRPr>
          </a:p>
        </p:txBody>
      </p:sp>
      <p:sp>
        <p:nvSpPr>
          <p:cNvPr id="3" name="Content Placeholder 2"/>
          <p:cNvSpPr>
            <a:spLocks noGrp="1"/>
          </p:cNvSpPr>
          <p:nvPr>
            <p:ph idx="1"/>
          </p:nvPr>
        </p:nvSpPr>
        <p:spPr/>
        <p:txBody>
          <a:bodyPr>
            <a:normAutofit/>
          </a:bodyPr>
          <a:lstStyle/>
          <a:p>
            <a:pPr marL="0" indent="0">
              <a:buNone/>
            </a:pPr>
            <a:r>
              <a:rPr lang="en-US" b="1" dirty="0" smtClean="0"/>
              <a:t>Treatment:</a:t>
            </a:r>
            <a:r>
              <a:rPr lang="en-US" dirty="0" smtClean="0"/>
              <a:t> </a:t>
            </a:r>
            <a:r>
              <a:rPr lang="en-US" dirty="0"/>
              <a:t>Surgery is the mainstay of treatment. </a:t>
            </a:r>
          </a:p>
          <a:p>
            <a:r>
              <a:rPr lang="en-US" dirty="0" smtClean="0"/>
              <a:t>Recurrences </a:t>
            </a:r>
            <a:r>
              <a:rPr lang="en-US" dirty="0"/>
              <a:t>are common because the cysts insinuate themselves into adjacent structures, so resection is often incomplete. </a:t>
            </a:r>
          </a:p>
          <a:p>
            <a:r>
              <a:rPr lang="en-US" dirty="0" smtClean="0"/>
              <a:t>The </a:t>
            </a:r>
            <a:r>
              <a:rPr lang="en-US" dirty="0"/>
              <a:t>greater the </a:t>
            </a:r>
            <a:r>
              <a:rPr lang="en-US" dirty="0" err="1"/>
              <a:t>lymphangiomatous</a:t>
            </a:r>
            <a:r>
              <a:rPr lang="en-US" dirty="0"/>
              <a:t> component of a </a:t>
            </a:r>
            <a:r>
              <a:rPr lang="en-US" dirty="0" err="1"/>
              <a:t>hygroma</a:t>
            </a:r>
            <a:r>
              <a:rPr lang="en-US" dirty="0"/>
              <a:t>, the more likely it is to recur. </a:t>
            </a:r>
          </a:p>
          <a:p>
            <a:r>
              <a:rPr lang="en-US" dirty="0" smtClean="0"/>
              <a:t>Oral </a:t>
            </a:r>
            <a:r>
              <a:rPr lang="en-US" dirty="0"/>
              <a:t>and perioral </a:t>
            </a:r>
            <a:r>
              <a:rPr lang="en-US" dirty="0" err="1"/>
              <a:t>lymphangiomas</a:t>
            </a:r>
            <a:r>
              <a:rPr lang="en-US" dirty="0"/>
              <a:t> are relatively common lesions that are usually found at birth or soon thereafter. They behave very much like cystic </a:t>
            </a:r>
            <a:r>
              <a:rPr lang="en-US" dirty="0" err="1"/>
              <a:t>hygromas</a:t>
            </a:r>
            <a:r>
              <a:rPr lang="en-US" dirty="0"/>
              <a:t>.</a:t>
            </a:r>
          </a:p>
        </p:txBody>
      </p:sp>
    </p:spTree>
    <p:extLst>
      <p:ext uri="{BB962C8B-B14F-4D97-AF65-F5344CB8AC3E}">
        <p14:creationId xmlns:p14="http://schemas.microsoft.com/office/powerpoint/2010/main" val="3717022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6" name="Content Placeholder 5" descr="Thyroglossal_cyst1"/>
          <p:cNvPicPr>
            <a:picLocks noGrp="1" noChangeAspect="1" noChangeArrowheads="1"/>
          </p:cNvPicPr>
          <p:nvPr>
            <p:ph sz="half" idx="1"/>
          </p:nvPr>
        </p:nvPicPr>
        <p:blipFill>
          <a:blip r:embed="rId2"/>
          <a:srcRect/>
          <a:stretch>
            <a:fillRect/>
          </a:stretch>
        </p:blipFill>
        <p:spPr bwMode="auto">
          <a:xfrm>
            <a:off x="2057400" y="2025203"/>
            <a:ext cx="4038600" cy="4495800"/>
          </a:xfrm>
          <a:prstGeom prst="rect">
            <a:avLst/>
          </a:prstGeom>
          <a:noFill/>
          <a:ln w="9525">
            <a:noFill/>
            <a:miter lim="800000"/>
            <a:headEnd/>
            <a:tailEnd/>
          </a:ln>
        </p:spPr>
      </p:pic>
      <p:pic>
        <p:nvPicPr>
          <p:cNvPr id="7" name="Picture 7" descr="thyroglossal"/>
          <p:cNvPicPr>
            <a:picLocks noGrp="1" noChangeAspect="1" noChangeArrowheads="1"/>
          </p:cNvPicPr>
          <p:nvPr>
            <p:ph sz="half" idx="2"/>
          </p:nvPr>
        </p:nvPicPr>
        <p:blipFill>
          <a:blip r:embed="rId3"/>
          <a:srcRect/>
          <a:stretch>
            <a:fillRect/>
          </a:stretch>
        </p:blipFill>
        <p:spPr bwMode="auto">
          <a:xfrm>
            <a:off x="6441584" y="2010121"/>
            <a:ext cx="3886200" cy="4525963"/>
          </a:xfrm>
          <a:prstGeom prst="rect">
            <a:avLst/>
          </a:prstGeom>
          <a:noFill/>
          <a:ln w="9525">
            <a:noFill/>
            <a:miter lim="800000"/>
            <a:headEnd/>
            <a:tailEnd/>
          </a:ln>
        </p:spPr>
      </p:pic>
    </p:spTree>
    <p:extLst>
      <p:ext uri="{BB962C8B-B14F-4D97-AF65-F5344CB8AC3E}">
        <p14:creationId xmlns:p14="http://schemas.microsoft.com/office/powerpoint/2010/main" val="41974466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THYROGLOSSAL CYST</a:t>
            </a:r>
            <a:endParaRPr lang="en-US" b="1" dirty="0">
              <a:latin typeface="+mn-lt"/>
            </a:endParaRPr>
          </a:p>
        </p:txBody>
      </p:sp>
      <p:sp>
        <p:nvSpPr>
          <p:cNvPr id="3" name="Content Placeholder 2"/>
          <p:cNvSpPr>
            <a:spLocks noGrp="1"/>
          </p:cNvSpPr>
          <p:nvPr>
            <p:ph idx="1"/>
          </p:nvPr>
        </p:nvSpPr>
        <p:spPr/>
        <p:txBody>
          <a:bodyPr/>
          <a:lstStyle/>
          <a:p>
            <a:r>
              <a:rPr lang="en-US" b="1" dirty="0" err="1"/>
              <a:t>Thyroglossal</a:t>
            </a:r>
            <a:r>
              <a:rPr lang="en-US" b="1" dirty="0"/>
              <a:t> cyst is a fluid-filled sac resulting from incomplete closure of the </a:t>
            </a:r>
            <a:r>
              <a:rPr lang="en-US" b="1" dirty="0" err="1"/>
              <a:t>thyroglossal</a:t>
            </a:r>
            <a:r>
              <a:rPr lang="en-US" b="1" dirty="0"/>
              <a:t> duct.</a:t>
            </a:r>
            <a:endParaRPr lang="en-US" dirty="0"/>
          </a:p>
        </p:txBody>
      </p:sp>
    </p:spTree>
    <p:extLst>
      <p:ext uri="{BB962C8B-B14F-4D97-AF65-F5344CB8AC3E}">
        <p14:creationId xmlns:p14="http://schemas.microsoft.com/office/powerpoint/2010/main" val="2499758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Anatomy:</a:t>
            </a:r>
            <a:endParaRPr lang="en-US" dirty="0">
              <a:latin typeface="+mn-lt"/>
            </a:endParaRPr>
          </a:p>
        </p:txBody>
      </p:sp>
      <p:sp>
        <p:nvSpPr>
          <p:cNvPr id="3" name="Content Placeholder 2"/>
          <p:cNvSpPr>
            <a:spLocks noGrp="1"/>
          </p:cNvSpPr>
          <p:nvPr>
            <p:ph idx="1"/>
          </p:nvPr>
        </p:nvSpPr>
        <p:spPr/>
        <p:txBody>
          <a:bodyPr>
            <a:normAutofit fontScale="92500" lnSpcReduction="10000"/>
          </a:bodyPr>
          <a:lstStyle/>
          <a:p>
            <a:pPr marL="0" indent="0">
              <a:buNone/>
            </a:pPr>
            <a:endParaRPr lang="en-US" dirty="0"/>
          </a:p>
          <a:p>
            <a:r>
              <a:rPr lang="en-US" b="1" dirty="0" smtClean="0"/>
              <a:t>The </a:t>
            </a:r>
            <a:r>
              <a:rPr lang="en-US" b="1" dirty="0" err="1"/>
              <a:t>thyroglossal</a:t>
            </a:r>
            <a:r>
              <a:rPr lang="en-US" b="1" dirty="0"/>
              <a:t> duct arises </a:t>
            </a:r>
            <a:r>
              <a:rPr lang="en-US" b="1" dirty="0" err="1"/>
              <a:t>embryologically</a:t>
            </a:r>
            <a:r>
              <a:rPr lang="en-US" b="1" dirty="0"/>
              <a:t> between the first and second pharyngeal pouches</a:t>
            </a:r>
            <a:r>
              <a:rPr lang="en-US" b="1" dirty="0" smtClean="0"/>
              <a:t>.</a:t>
            </a:r>
          </a:p>
          <a:p>
            <a:r>
              <a:rPr lang="en-US" b="1" dirty="0" smtClean="0"/>
              <a:t>It </a:t>
            </a:r>
            <a:r>
              <a:rPr lang="en-US" b="1" dirty="0"/>
              <a:t>runs as a hollow tube from the foramen caecum on the dorsal surface of the tongue, becoming a solid cord of cells migrating through the tongue and into the midline of the neck. </a:t>
            </a:r>
            <a:endParaRPr lang="en-US" b="1" dirty="0" smtClean="0"/>
          </a:p>
          <a:p>
            <a:r>
              <a:rPr lang="en-US" b="1" dirty="0" smtClean="0"/>
              <a:t>The </a:t>
            </a:r>
            <a:r>
              <a:rPr lang="en-US" b="1" dirty="0"/>
              <a:t>tract usually passes in front of the hyoid bone and then loops up behind it before descending in the midline of the neck where the cells divide to form the two lobes of the thyroid </a:t>
            </a:r>
            <a:r>
              <a:rPr lang="en-US" b="1" dirty="0" smtClean="0"/>
              <a:t>gland </a:t>
            </a:r>
            <a:r>
              <a:rPr lang="en-US" b="1" dirty="0"/>
              <a:t>either side of the midline</a:t>
            </a:r>
            <a:r>
              <a:rPr lang="en-US" b="1" dirty="0" smtClean="0"/>
              <a:t>.</a:t>
            </a:r>
          </a:p>
          <a:p>
            <a:r>
              <a:rPr lang="en-US" b="1" dirty="0" smtClean="0"/>
              <a:t> </a:t>
            </a:r>
            <a:r>
              <a:rPr lang="en-US" b="1" dirty="0"/>
              <a:t>The duct normally atrophies in the sixth week of gestation.</a:t>
            </a:r>
            <a:endParaRPr lang="en-US" dirty="0"/>
          </a:p>
        </p:txBody>
      </p:sp>
    </p:spTree>
    <p:extLst>
      <p:ext uri="{BB962C8B-B14F-4D97-AF65-F5344CB8AC3E}">
        <p14:creationId xmlns:p14="http://schemas.microsoft.com/office/powerpoint/2010/main" val="2918849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atin typeface="+mn-lt"/>
              </a:rPr>
              <a:t>Clinical features:</a:t>
            </a:r>
            <a:endParaRPr lang="en-US" sz="4000" dirty="0">
              <a:latin typeface="+mn-lt"/>
            </a:endParaRPr>
          </a:p>
        </p:txBody>
      </p:sp>
      <p:sp>
        <p:nvSpPr>
          <p:cNvPr id="3" name="Content Placeholder 2"/>
          <p:cNvSpPr>
            <a:spLocks noGrp="1"/>
          </p:cNvSpPr>
          <p:nvPr>
            <p:ph idx="1"/>
          </p:nvPr>
        </p:nvSpPr>
        <p:spPr>
          <a:xfrm>
            <a:off x="270456" y="1493949"/>
            <a:ext cx="11397803" cy="4683014"/>
          </a:xfrm>
        </p:spPr>
        <p:txBody>
          <a:bodyPr/>
          <a:lstStyle/>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077560131"/>
              </p:ext>
            </p:extLst>
          </p:nvPr>
        </p:nvGraphicFramePr>
        <p:xfrm>
          <a:off x="502276" y="1690688"/>
          <a:ext cx="10851523" cy="4362381"/>
        </p:xfrm>
        <a:graphic>
          <a:graphicData uri="http://schemas.openxmlformats.org/drawingml/2006/table">
            <a:tbl>
              <a:tblPr firstRow="1" firstCol="1" bandRow="1">
                <a:tableStyleId>{5C22544A-7EE6-4342-B048-85BDC9FD1C3A}</a:tableStyleId>
              </a:tblPr>
              <a:tblGrid>
                <a:gridCol w="3309870"/>
                <a:gridCol w="4027238"/>
                <a:gridCol w="3514415"/>
              </a:tblGrid>
              <a:tr h="1823067">
                <a:tc>
                  <a:txBody>
                    <a:bodyPr/>
                    <a:lstStyle/>
                    <a:p>
                      <a:pPr marL="342900" marR="0" lvl="0" indent="-342900">
                        <a:lnSpc>
                          <a:spcPct val="115000"/>
                        </a:lnSpc>
                        <a:spcBef>
                          <a:spcPts val="0"/>
                        </a:spcBef>
                        <a:spcAft>
                          <a:spcPts val="1000"/>
                        </a:spcAft>
                        <a:buSzPts val="1000"/>
                        <a:buFont typeface="Symbol" panose="05050102010706020507" pitchFamily="18" charset="2"/>
                        <a:buChar char=""/>
                        <a:tabLst>
                          <a:tab pos="228600" algn="l"/>
                        </a:tabLst>
                      </a:pPr>
                      <a:r>
                        <a:rPr lang="en-US" sz="1800" b="1" dirty="0">
                          <a:effectLst/>
                        </a:rPr>
                        <a:t>Usually presents in children or young adults.</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1000"/>
                        </a:spcAft>
                        <a:buSzPts val="1000"/>
                        <a:buFont typeface="Symbol" panose="05050102010706020507" pitchFamily="18" charset="2"/>
                        <a:buChar char=""/>
                        <a:tabLst>
                          <a:tab pos="228600" algn="l"/>
                        </a:tabLst>
                      </a:pPr>
                      <a:r>
                        <a:rPr lang="en-US" sz="1800" b="1">
                          <a:effectLst/>
                        </a:rPr>
                        <a:t>75% appear in front of the hyoid bone and the majority of the rest at the level of the thyroid or cricoid cartilage of the larynx.</a:t>
                      </a:r>
                      <a:endParaRPr lang="en-US" sz="18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1000"/>
                        </a:spcAft>
                        <a:buSzPts val="1000"/>
                        <a:buFont typeface="Symbol" panose="05050102010706020507" pitchFamily="18" charset="2"/>
                        <a:buChar char=""/>
                        <a:tabLst>
                          <a:tab pos="228600" algn="l"/>
                        </a:tabLst>
                      </a:pPr>
                      <a:r>
                        <a:rPr lang="en-US" sz="1800" b="1">
                          <a:effectLst/>
                        </a:rPr>
                        <a:t>5% become infected presenting as a painful, red neck swelling.</a:t>
                      </a:r>
                      <a:endParaRPr lang="en-US" sz="18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085187">
                <a:tc>
                  <a:txBody>
                    <a:bodyPr/>
                    <a:lstStyle/>
                    <a:p>
                      <a:pPr marL="342900" marR="0" lvl="0" indent="-342900">
                        <a:lnSpc>
                          <a:spcPct val="115000"/>
                        </a:lnSpc>
                        <a:spcBef>
                          <a:spcPts val="0"/>
                        </a:spcBef>
                        <a:spcAft>
                          <a:spcPts val="1000"/>
                        </a:spcAft>
                        <a:buSzPts val="1000"/>
                        <a:buFont typeface="Symbol" panose="05050102010706020507" pitchFamily="18" charset="2"/>
                        <a:buChar char=""/>
                        <a:tabLst>
                          <a:tab pos="228600" algn="l"/>
                        </a:tabLst>
                      </a:pPr>
                      <a:r>
                        <a:rPr lang="en-US" sz="1800" b="1" dirty="0">
                          <a:effectLst/>
                        </a:rPr>
                        <a:t>90% present as a painless midline cyst.</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1000"/>
                        </a:spcAft>
                        <a:buSzPts val="1000"/>
                        <a:buFont typeface="Symbol" panose="05050102010706020507" pitchFamily="18" charset="2"/>
                        <a:buChar char=""/>
                        <a:tabLst>
                          <a:tab pos="228600" algn="l"/>
                        </a:tabLst>
                      </a:pPr>
                      <a:r>
                        <a:rPr lang="en-US" sz="1800" b="1">
                          <a:effectLst/>
                        </a:rPr>
                        <a:t>The cyst is mobile and moves up on swallowing and protrusion of tongue.</a:t>
                      </a:r>
                      <a:endParaRPr lang="en-US" sz="18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1000"/>
                        </a:spcAft>
                        <a:buSzPts val="1000"/>
                        <a:buFont typeface="Symbol" panose="05050102010706020507" pitchFamily="18" charset="2"/>
                        <a:buChar char=""/>
                        <a:tabLst>
                          <a:tab pos="228600" algn="l"/>
                        </a:tabLst>
                      </a:pPr>
                      <a:r>
                        <a:rPr lang="en-US" sz="1800" b="1" dirty="0">
                          <a:effectLst/>
                        </a:rPr>
                        <a:t>15% have a fistula to the skin (due to infection or incomplete excision).</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454127">
                <a:tc>
                  <a:txBody>
                    <a:bodyPr/>
                    <a:lstStyle/>
                    <a:p>
                      <a:pPr marL="342900" marR="0" lvl="0" indent="-342900">
                        <a:lnSpc>
                          <a:spcPct val="115000"/>
                        </a:lnSpc>
                        <a:spcBef>
                          <a:spcPts val="0"/>
                        </a:spcBef>
                        <a:spcAft>
                          <a:spcPts val="1000"/>
                        </a:spcAft>
                        <a:buSzPts val="1000"/>
                        <a:buFont typeface="Symbol" panose="05050102010706020507" pitchFamily="18" charset="2"/>
                        <a:buChar char=""/>
                        <a:tabLst>
                          <a:tab pos="228600" algn="l"/>
                        </a:tabLst>
                      </a:pPr>
                      <a:r>
                        <a:rPr lang="en-US" sz="1800" b="1">
                          <a:effectLst/>
                        </a:rPr>
                        <a:t>10% appear on one side of the midline, usually the left.</a:t>
                      </a:r>
                      <a:endParaRPr lang="en-US" sz="18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1000"/>
                        </a:spcAft>
                        <a:buSzPts val="1000"/>
                        <a:buFont typeface="Symbol" panose="05050102010706020507" pitchFamily="18" charset="2"/>
                        <a:buChar char=""/>
                        <a:tabLst>
                          <a:tab pos="228600" algn="l"/>
                        </a:tabLst>
                      </a:pPr>
                      <a:r>
                        <a:rPr lang="en-US" sz="1800" b="1">
                          <a:effectLst/>
                        </a:rPr>
                        <a:t>If large enough it will transilluminate.</a:t>
                      </a:r>
                      <a:endParaRPr lang="en-US" sz="18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1000"/>
                        </a:spcAft>
                        <a:buSzPts val="1000"/>
                        <a:buFont typeface="Symbol" panose="05050102010706020507" pitchFamily="18" charset="2"/>
                        <a:buChar char=""/>
                        <a:tabLst>
                          <a:tab pos="228600" algn="l"/>
                        </a:tabLst>
                      </a:pPr>
                      <a:r>
                        <a:rPr lang="en-US" sz="1800" b="1" dirty="0">
                          <a:effectLst/>
                        </a:rPr>
                        <a:t>Papillary carcinoma of the </a:t>
                      </a:r>
                      <a:r>
                        <a:rPr lang="en-US" sz="1800" b="1" dirty="0" err="1">
                          <a:effectLst/>
                        </a:rPr>
                        <a:t>thyroglossal</a:t>
                      </a:r>
                      <a:r>
                        <a:rPr lang="en-US" sz="1800" b="1" dirty="0">
                          <a:effectLst/>
                        </a:rPr>
                        <a:t> ductal cells is rare. Treatment is by excision.</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046611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Diagnosis and investigations:</a:t>
            </a:r>
            <a:endParaRPr lang="en-US" dirty="0">
              <a:latin typeface="+mn-lt"/>
            </a:endParaRPr>
          </a:p>
        </p:txBody>
      </p:sp>
      <p:sp>
        <p:nvSpPr>
          <p:cNvPr id="3" name="Content Placeholder 2"/>
          <p:cNvSpPr>
            <a:spLocks noGrp="1"/>
          </p:cNvSpPr>
          <p:nvPr>
            <p:ph idx="1"/>
          </p:nvPr>
        </p:nvSpPr>
        <p:spPr/>
        <p:txBody>
          <a:bodyPr/>
          <a:lstStyle/>
          <a:p>
            <a:pPr lvl="0"/>
            <a:r>
              <a:rPr lang="en-US" b="1" dirty="0"/>
              <a:t>CT scan - often reveal a well circumscribed cyst related to the midline of the hyoid bone.</a:t>
            </a:r>
            <a:endParaRPr lang="en-US" dirty="0"/>
          </a:p>
          <a:p>
            <a:pPr lvl="0"/>
            <a:r>
              <a:rPr lang="en-US" b="1" dirty="0"/>
              <a:t>Fine-needle aspiration may reveal a cloudy infected fluid or a </a:t>
            </a:r>
            <a:r>
              <a:rPr lang="en-US" b="1" dirty="0" err="1"/>
              <a:t>straw-coloured</a:t>
            </a:r>
            <a:r>
              <a:rPr lang="en-US" b="1" dirty="0"/>
              <a:t> fluid.</a:t>
            </a:r>
            <a:endParaRPr lang="en-US" dirty="0"/>
          </a:p>
          <a:p>
            <a:endParaRPr lang="en-US" dirty="0"/>
          </a:p>
        </p:txBody>
      </p:sp>
    </p:spTree>
    <p:extLst>
      <p:ext uri="{BB962C8B-B14F-4D97-AF65-F5344CB8AC3E}">
        <p14:creationId xmlns:p14="http://schemas.microsoft.com/office/powerpoint/2010/main" val="1872810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Treatment:</a:t>
            </a:r>
            <a:endParaRPr lang="en-US" b="1" dirty="0">
              <a:latin typeface="+mn-lt"/>
            </a:endParaRPr>
          </a:p>
        </p:txBody>
      </p:sp>
      <p:sp>
        <p:nvSpPr>
          <p:cNvPr id="3" name="Content Placeholder 2"/>
          <p:cNvSpPr>
            <a:spLocks noGrp="1"/>
          </p:cNvSpPr>
          <p:nvPr>
            <p:ph idx="1"/>
          </p:nvPr>
        </p:nvSpPr>
        <p:spPr/>
        <p:txBody>
          <a:bodyPr/>
          <a:lstStyle/>
          <a:p>
            <a:r>
              <a:rPr lang="en-US" b="1" dirty="0"/>
              <a:t>Infected </a:t>
            </a:r>
            <a:r>
              <a:rPr lang="en-US" b="1" dirty="0" err="1"/>
              <a:t>thyroglossal</a:t>
            </a:r>
            <a:r>
              <a:rPr lang="en-US" b="1" dirty="0"/>
              <a:t> cyst:</a:t>
            </a:r>
            <a:endParaRPr lang="en-US" dirty="0"/>
          </a:p>
          <a:p>
            <a:pPr lvl="1">
              <a:buFont typeface="Wingdings" panose="05000000000000000000" pitchFamily="2" charset="2"/>
              <a:buChar char="Ø"/>
            </a:pPr>
            <a:r>
              <a:rPr lang="en-US" b="1" dirty="0"/>
              <a:t>Majority respond to </a:t>
            </a:r>
            <a:r>
              <a:rPr lang="en-US" b="1" dirty="0" smtClean="0"/>
              <a:t>antibiotics.</a:t>
            </a:r>
            <a:endParaRPr lang="en-US" dirty="0"/>
          </a:p>
          <a:p>
            <a:pPr lvl="1">
              <a:buFont typeface="Wingdings" panose="05000000000000000000" pitchFamily="2" charset="2"/>
              <a:buChar char="Ø"/>
            </a:pPr>
            <a:r>
              <a:rPr lang="en-US" b="1" dirty="0" smtClean="0"/>
              <a:t>Surgical </a:t>
            </a:r>
            <a:r>
              <a:rPr lang="en-US" b="1" dirty="0"/>
              <a:t>drainage if abscess formed or failure to respond to </a:t>
            </a:r>
            <a:r>
              <a:rPr lang="en-US" b="1" dirty="0" smtClean="0"/>
              <a:t>antibiotics.</a:t>
            </a:r>
            <a:endParaRPr lang="en-US" dirty="0"/>
          </a:p>
          <a:p>
            <a:pPr lvl="1">
              <a:buFont typeface="Wingdings" panose="05000000000000000000" pitchFamily="2" charset="2"/>
              <a:buChar char="Ø"/>
            </a:pPr>
            <a:r>
              <a:rPr lang="en-US" b="1" dirty="0" smtClean="0"/>
              <a:t>Elective </a:t>
            </a:r>
            <a:r>
              <a:rPr lang="en-US" b="1" dirty="0"/>
              <a:t>excision of the cyst once acute infection has resolved.</a:t>
            </a:r>
            <a:endParaRPr lang="en-US" dirty="0"/>
          </a:p>
          <a:p>
            <a:pPr marL="0" indent="0">
              <a:buNone/>
            </a:pPr>
            <a:endParaRPr lang="en-US" dirty="0"/>
          </a:p>
        </p:txBody>
      </p:sp>
    </p:spTree>
    <p:extLst>
      <p:ext uri="{BB962C8B-B14F-4D97-AF65-F5344CB8AC3E}">
        <p14:creationId xmlns:p14="http://schemas.microsoft.com/office/powerpoint/2010/main" val="1449050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4865" y="390883"/>
            <a:ext cx="10515600" cy="1325563"/>
          </a:xfrm>
        </p:spPr>
        <p:txBody>
          <a:bodyPr/>
          <a:lstStyle/>
          <a:p>
            <a:r>
              <a:rPr lang="en-US" b="1" dirty="0" smtClean="0">
                <a:latin typeface="+mn-lt"/>
              </a:rPr>
              <a:t>Surgery: </a:t>
            </a:r>
            <a:endParaRPr lang="en-US" dirty="0"/>
          </a:p>
        </p:txBody>
      </p:sp>
      <p:sp>
        <p:nvSpPr>
          <p:cNvPr id="3" name="Content Placeholder 2"/>
          <p:cNvSpPr>
            <a:spLocks noGrp="1"/>
          </p:cNvSpPr>
          <p:nvPr>
            <p:ph idx="1"/>
          </p:nvPr>
        </p:nvSpPr>
        <p:spPr>
          <a:xfrm>
            <a:off x="270456" y="1825625"/>
            <a:ext cx="11526592" cy="4351338"/>
          </a:xfrm>
        </p:spPr>
        <p:txBody>
          <a:bodyPr>
            <a:normAutofit/>
          </a:bodyPr>
          <a:lstStyle/>
          <a:p>
            <a:pPr lvl="0"/>
            <a:r>
              <a:rPr lang="en-US" sz="2400" dirty="0"/>
              <a:t>Excision is recommended for most cysts.</a:t>
            </a:r>
          </a:p>
          <a:p>
            <a:pPr lvl="0"/>
            <a:r>
              <a:rPr lang="en-US" sz="2400" dirty="0"/>
              <a:t>Remove through a transverse midline incision in a skin crease.</a:t>
            </a:r>
          </a:p>
          <a:p>
            <a:pPr lvl="0"/>
            <a:r>
              <a:rPr lang="en-US" sz="2400" dirty="0"/>
              <a:t>Divide the </a:t>
            </a:r>
            <a:r>
              <a:rPr lang="en-US" sz="2400" dirty="0" err="1"/>
              <a:t>platysma</a:t>
            </a:r>
            <a:r>
              <a:rPr lang="en-US" sz="2400" dirty="0"/>
              <a:t> muscle and dissect the cyst out bluntly.</a:t>
            </a:r>
          </a:p>
          <a:p>
            <a:pPr lvl="0"/>
            <a:r>
              <a:rPr lang="en-US" sz="2400" dirty="0"/>
              <a:t>On the deep surface it will be found to be attached to the hyoid bone: excise approximately 1cm of the bone, removing any underlying </a:t>
            </a:r>
            <a:r>
              <a:rPr lang="en-US" sz="2400" dirty="0" err="1"/>
              <a:t>thyroglossal</a:t>
            </a:r>
            <a:r>
              <a:rPr lang="en-US" sz="2400" dirty="0"/>
              <a:t> duct epithelium.</a:t>
            </a:r>
          </a:p>
          <a:p>
            <a:pPr lvl="0"/>
            <a:r>
              <a:rPr lang="en-US" sz="2400" dirty="0"/>
              <a:t>Close the wound in layers with a suction drain.</a:t>
            </a:r>
          </a:p>
          <a:p>
            <a:pPr lvl="0"/>
            <a:r>
              <a:rPr lang="en-US" sz="2400" dirty="0"/>
              <a:t>If there is a fistula or sinus in the neck excise it through a transverse elliptical incision. Again use blunt dissection and remove the middle part of the hyoid bone (</a:t>
            </a:r>
            <a:r>
              <a:rPr lang="en-US" sz="2400" dirty="0" err="1"/>
              <a:t>Sistruck</a:t>
            </a:r>
            <a:r>
              <a:rPr lang="en-US" sz="2400" dirty="0"/>
              <a:t> procedure).</a:t>
            </a:r>
          </a:p>
        </p:txBody>
      </p:sp>
    </p:spTree>
    <p:extLst>
      <p:ext uri="{BB962C8B-B14F-4D97-AF65-F5344CB8AC3E}">
        <p14:creationId xmlns:p14="http://schemas.microsoft.com/office/powerpoint/2010/main" val="2025035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rPr>
              <a:t>CYSTIC HYGROMA</a:t>
            </a:r>
            <a:endParaRPr lang="en-US" b="1" dirty="0">
              <a:latin typeface="+mn-lt"/>
            </a:endParaRPr>
          </a:p>
        </p:txBody>
      </p:sp>
      <p:sp>
        <p:nvSpPr>
          <p:cNvPr id="6" name="Content Placeholder 5"/>
          <p:cNvSpPr>
            <a:spLocks noGrp="1"/>
          </p:cNvSpPr>
          <p:nvPr>
            <p:ph sz="half" idx="2"/>
          </p:nvPr>
        </p:nvSpPr>
        <p:spPr/>
        <p:txBody>
          <a:bodyPr/>
          <a:lstStyle/>
          <a:p>
            <a:endParaRPr lang="en-US"/>
          </a:p>
        </p:txBody>
      </p:sp>
      <p:sp>
        <p:nvSpPr>
          <p:cNvPr id="4" name="Content Placeholder 3"/>
          <p:cNvSpPr>
            <a:spLocks noGrp="1"/>
          </p:cNvSpPr>
          <p:nvPr>
            <p:ph sz="half" idx="1"/>
          </p:nvPr>
        </p:nvSpPr>
        <p:spPr/>
        <p:txBody>
          <a:bodyPr/>
          <a:lstStyle/>
          <a:p>
            <a:endParaRPr lang="en-US" dirty="0"/>
          </a:p>
        </p:txBody>
      </p:sp>
      <p:pic>
        <p:nvPicPr>
          <p:cNvPr id="7" name="Picture 2" descr="C:\Users\Arka\Desktop\images.jpg"/>
          <p:cNvPicPr>
            <a:picLocks noChangeAspect="1" noChangeArrowheads="1"/>
          </p:cNvPicPr>
          <p:nvPr/>
        </p:nvPicPr>
        <p:blipFill>
          <a:blip r:embed="rId2"/>
          <a:srcRect/>
          <a:stretch>
            <a:fillRect/>
          </a:stretch>
        </p:blipFill>
        <p:spPr bwMode="auto">
          <a:xfrm>
            <a:off x="1909830" y="1825625"/>
            <a:ext cx="3962400" cy="4191000"/>
          </a:xfrm>
          <a:prstGeom prst="rect">
            <a:avLst/>
          </a:prstGeom>
          <a:noFill/>
        </p:spPr>
      </p:pic>
      <p:pic>
        <p:nvPicPr>
          <p:cNvPr id="8" name="Picture 3" descr="C:\Users\Arka\Desktop\cystic-hygroma-Images.jpg"/>
          <p:cNvPicPr>
            <a:picLocks noChangeAspect="1" noChangeArrowheads="1"/>
          </p:cNvPicPr>
          <p:nvPr/>
        </p:nvPicPr>
        <p:blipFill>
          <a:blip r:embed="rId3"/>
          <a:srcRect/>
          <a:stretch>
            <a:fillRect/>
          </a:stretch>
        </p:blipFill>
        <p:spPr bwMode="auto">
          <a:xfrm>
            <a:off x="6177030" y="1825625"/>
            <a:ext cx="4038600" cy="4114800"/>
          </a:xfrm>
          <a:prstGeom prst="rect">
            <a:avLst/>
          </a:prstGeom>
          <a:noFill/>
        </p:spPr>
      </p:pic>
    </p:spTree>
    <p:extLst>
      <p:ext uri="{BB962C8B-B14F-4D97-AF65-F5344CB8AC3E}">
        <p14:creationId xmlns:p14="http://schemas.microsoft.com/office/powerpoint/2010/main" val="39982690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TotalTime>
  <Words>758</Words>
  <Application>Microsoft Office PowerPoint</Application>
  <PresentationFormat>Widescreen</PresentationFormat>
  <Paragraphs>71</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Symbol</vt:lpstr>
      <vt:lpstr>Times New Roman</vt:lpstr>
      <vt:lpstr>Wingdings</vt:lpstr>
      <vt:lpstr>Office Theme</vt:lpstr>
      <vt:lpstr>SHORT CASES IN SURGERY 3</vt:lpstr>
      <vt:lpstr>PowerPoint Presentation</vt:lpstr>
      <vt:lpstr>THYROGLOSSAL CYST</vt:lpstr>
      <vt:lpstr>Anatomy:</vt:lpstr>
      <vt:lpstr>Clinical features:</vt:lpstr>
      <vt:lpstr>Diagnosis and investigations:</vt:lpstr>
      <vt:lpstr>Treatment:</vt:lpstr>
      <vt:lpstr>Surgery: </vt:lpstr>
      <vt:lpstr>CYSTIC HYGROMA</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 CASES IN SURGERY</dc:title>
  <dc:creator>User</dc:creator>
  <cp:lastModifiedBy>User</cp:lastModifiedBy>
  <cp:revision>19</cp:revision>
  <dcterms:created xsi:type="dcterms:W3CDTF">2021-11-17T15:19:16Z</dcterms:created>
  <dcterms:modified xsi:type="dcterms:W3CDTF">2022-01-10T18:07:05Z</dcterms:modified>
</cp:coreProperties>
</file>