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0" r:id="rId3"/>
    <p:sldId id="271" r:id="rId4"/>
    <p:sldId id="273" r:id="rId5"/>
    <p:sldId id="282" r:id="rId6"/>
    <p:sldId id="283" r:id="rId7"/>
    <p:sldId id="256" r:id="rId8"/>
    <p:sldId id="258" r:id="rId9"/>
    <p:sldId id="259" r:id="rId10"/>
    <p:sldId id="260" r:id="rId11"/>
    <p:sldId id="276" r:id="rId12"/>
    <p:sldId id="277" r:id="rId13"/>
    <p:sldId id="278" r:id="rId14"/>
    <p:sldId id="280" r:id="rId15"/>
    <p:sldId id="281" r:id="rId16"/>
    <p:sldId id="279" r:id="rId17"/>
    <p:sldId id="261" r:id="rId18"/>
    <p:sldId id="263" r:id="rId19"/>
    <p:sldId id="264" r:id="rId20"/>
    <p:sldId id="265" r:id="rId21"/>
    <p:sldId id="266" r:id="rId22"/>
    <p:sldId id="267" r:id="rId23"/>
    <p:sldId id="268" r:id="rId24"/>
    <p:sldId id="290" r:id="rId25"/>
    <p:sldId id="269" r:id="rId26"/>
    <p:sldId id="287" r:id="rId27"/>
    <p:sldId id="288" r:id="rId28"/>
    <p:sldId id="289"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CEF650-2125-451C-BED6-CD62029053D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3494549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CEF650-2125-451C-BED6-CD62029053D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3754943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CEF650-2125-451C-BED6-CD62029053D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574724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CEF650-2125-451C-BED6-CD62029053D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1106198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CEF650-2125-451C-BED6-CD62029053DF}" type="datetimeFigureOut">
              <a:rPr lang="en-US" smtClean="0"/>
              <a:t>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239842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CEF650-2125-451C-BED6-CD62029053DF}" type="datetimeFigureOut">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1586308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CEF650-2125-451C-BED6-CD62029053DF}" type="datetimeFigureOut">
              <a:rPr lang="en-US" smtClean="0"/>
              <a:t>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3076745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CEF650-2125-451C-BED6-CD62029053DF}" type="datetimeFigureOut">
              <a:rPr lang="en-US" smtClean="0"/>
              <a:t>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269166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CEF650-2125-451C-BED6-CD62029053DF}" type="datetimeFigureOut">
              <a:rPr lang="en-US" smtClean="0"/>
              <a:t>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1665699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CEF650-2125-451C-BED6-CD62029053DF}" type="datetimeFigureOut">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3938732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CEF650-2125-451C-BED6-CD62029053DF}" type="datetimeFigureOut">
              <a:rPr lang="en-US" smtClean="0"/>
              <a:t>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74817B-0844-4645-9DE3-F280E9B83BE5}" type="slidenum">
              <a:rPr lang="en-US" smtClean="0"/>
              <a:t>‹#›</a:t>
            </a:fld>
            <a:endParaRPr lang="en-US"/>
          </a:p>
        </p:txBody>
      </p:sp>
    </p:spTree>
    <p:extLst>
      <p:ext uri="{BB962C8B-B14F-4D97-AF65-F5344CB8AC3E}">
        <p14:creationId xmlns:p14="http://schemas.microsoft.com/office/powerpoint/2010/main" val="2537713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CEF650-2125-451C-BED6-CD62029053DF}" type="datetimeFigureOut">
              <a:rPr lang="en-US" smtClean="0"/>
              <a:t>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74817B-0844-4645-9DE3-F280E9B83BE5}" type="slidenum">
              <a:rPr lang="en-US" smtClean="0"/>
              <a:t>‹#›</a:t>
            </a:fld>
            <a:endParaRPr lang="en-US"/>
          </a:p>
        </p:txBody>
      </p:sp>
    </p:spTree>
    <p:extLst>
      <p:ext uri="{BB962C8B-B14F-4D97-AF65-F5344CB8AC3E}">
        <p14:creationId xmlns:p14="http://schemas.microsoft.com/office/powerpoint/2010/main" val="1124097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SHORT CASES IN SURGERY</a:t>
            </a:r>
            <a:br>
              <a:rPr lang="en-US" b="1" dirty="0" smtClean="0"/>
            </a:br>
            <a:r>
              <a:rPr lang="en-US" b="1" dirty="0" smtClean="0"/>
              <a:t>5</a:t>
            </a:r>
            <a:endParaRPr lang="en-US" dirty="0"/>
          </a:p>
        </p:txBody>
      </p:sp>
      <p:sp>
        <p:nvSpPr>
          <p:cNvPr id="3" name="Subtitle 2"/>
          <p:cNvSpPr>
            <a:spLocks noGrp="1"/>
          </p:cNvSpPr>
          <p:nvPr>
            <p:ph type="subTitle" idx="1"/>
          </p:nvPr>
        </p:nvSpPr>
        <p:spPr/>
        <p:txBody>
          <a:bodyPr>
            <a:normAutofit lnSpcReduction="10000"/>
          </a:bodyPr>
          <a:lstStyle/>
          <a:p>
            <a:r>
              <a:rPr lang="en-US" b="1" dirty="0" smtClean="0"/>
              <a:t>DR. ARKAPROVO ROY</a:t>
            </a:r>
          </a:p>
          <a:p>
            <a:r>
              <a:rPr lang="en-US" b="1" dirty="0" smtClean="0"/>
              <a:t>ASSOCIATE PROFESRROR, SURGERY, MCH, KOLKATA</a:t>
            </a:r>
          </a:p>
          <a:p>
            <a:endParaRPr lang="en-US" dirty="0" smtClean="0"/>
          </a:p>
          <a:p>
            <a:r>
              <a:rPr lang="en-US" b="1" dirty="0" smtClean="0">
                <a:solidFill>
                  <a:srgbClr val="FF0000"/>
                </a:solidFill>
              </a:rPr>
              <a:t>UNDESCENDED TESTIS</a:t>
            </a:r>
            <a:endParaRPr lang="en-US" dirty="0"/>
          </a:p>
        </p:txBody>
      </p:sp>
    </p:spTree>
    <p:extLst>
      <p:ext uri="{BB962C8B-B14F-4D97-AF65-F5344CB8AC3E}">
        <p14:creationId xmlns:p14="http://schemas.microsoft.com/office/powerpoint/2010/main" val="30679495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en-US" b="1" dirty="0"/>
              <a:t>Treatment:</a:t>
            </a:r>
            <a:endParaRPr lang="en-US" dirty="0"/>
          </a:p>
          <a:p>
            <a:pPr lvl="0"/>
            <a:r>
              <a:rPr lang="en-US" b="1" dirty="0"/>
              <a:t>Testis should be brought to the scrotum at 1-2 years of age to avoid secondary damage due to trauma, torsion, and increased ambient temperature.</a:t>
            </a:r>
            <a:endParaRPr lang="en-US" dirty="0"/>
          </a:p>
          <a:p>
            <a:pPr lvl="0"/>
            <a:r>
              <a:rPr lang="en-US" b="1" dirty="0"/>
              <a:t>Hormone manipulation is ineffective in true undescended testis.</a:t>
            </a:r>
            <a:endParaRPr lang="en-US" dirty="0"/>
          </a:p>
          <a:p>
            <a:pPr lvl="0"/>
            <a:r>
              <a:rPr lang="en-US" b="1" dirty="0" err="1"/>
              <a:t>Intracanalicular</a:t>
            </a:r>
            <a:r>
              <a:rPr lang="en-US" b="1" dirty="0"/>
              <a:t> or ectopic testis should be managed by one-stage </a:t>
            </a:r>
            <a:r>
              <a:rPr lang="en-US" b="1" dirty="0" err="1"/>
              <a:t>orchidopexy</a:t>
            </a:r>
            <a:r>
              <a:rPr lang="en-US" b="1" dirty="0"/>
              <a:t>.</a:t>
            </a:r>
            <a:endParaRPr lang="en-US" dirty="0"/>
          </a:p>
          <a:p>
            <a:pPr lvl="0"/>
            <a:r>
              <a:rPr lang="en-US" b="1" dirty="0" err="1"/>
              <a:t>Intraabdominal</a:t>
            </a:r>
            <a:r>
              <a:rPr lang="en-US" b="1" dirty="0"/>
              <a:t> testis can be brought down by one- or two-stage </a:t>
            </a:r>
            <a:r>
              <a:rPr lang="en-US" b="1" dirty="0" err="1"/>
              <a:t>orchidopexy</a:t>
            </a:r>
            <a:r>
              <a:rPr lang="en-US" b="1" dirty="0"/>
              <a:t> (50-90% success).</a:t>
            </a:r>
            <a:endParaRPr lang="en-US" dirty="0"/>
          </a:p>
          <a:p>
            <a:pPr lvl="0"/>
            <a:r>
              <a:rPr lang="en-US" b="1" dirty="0"/>
              <a:t>Laparoscopy for bilateral impalpable testes.</a:t>
            </a:r>
            <a:endParaRPr lang="en-US" dirty="0"/>
          </a:p>
          <a:p>
            <a:pPr lvl="0"/>
            <a:r>
              <a:rPr lang="en-US" b="1" dirty="0"/>
              <a:t>Scrotal position facilitates self-examination to detect signs of neoplastic change (~4 x normal in an abdominal testis).</a:t>
            </a:r>
            <a:endParaRPr lang="en-US" dirty="0"/>
          </a:p>
          <a:p>
            <a:endParaRPr lang="en-US" dirty="0"/>
          </a:p>
        </p:txBody>
      </p:sp>
    </p:spTree>
    <p:extLst>
      <p:ext uri="{BB962C8B-B14F-4D97-AF65-F5344CB8AC3E}">
        <p14:creationId xmlns:p14="http://schemas.microsoft.com/office/powerpoint/2010/main" val="2120618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rcRect/>
          <a:stretch>
            <a:fillRect/>
          </a:stretch>
        </p:blipFill>
        <p:spPr bwMode="auto">
          <a:xfrm>
            <a:off x="2781836" y="206062"/>
            <a:ext cx="6078657" cy="6542468"/>
          </a:xfrm>
          <a:prstGeom prst="rect">
            <a:avLst/>
          </a:prstGeom>
          <a:noFill/>
          <a:ln w="9525">
            <a:noFill/>
            <a:miter lim="800000"/>
            <a:headEnd/>
            <a:tailEnd/>
          </a:ln>
        </p:spPr>
      </p:pic>
    </p:spTree>
    <p:extLst>
      <p:ext uri="{BB962C8B-B14F-4D97-AF65-F5344CB8AC3E}">
        <p14:creationId xmlns:p14="http://schemas.microsoft.com/office/powerpoint/2010/main" val="8067217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Indications for </a:t>
            </a:r>
            <a:r>
              <a:rPr lang="en-US" b="1" dirty="0" err="1" smtClean="0"/>
              <a:t>orchidopexy</a:t>
            </a:r>
            <a:r>
              <a:rPr lang="en-US" b="1" dirty="0" smtClean="0"/>
              <a:t>:</a:t>
            </a:r>
            <a:endParaRPr lang="en-US" dirty="0" smtClean="0"/>
          </a:p>
          <a:p>
            <a:pPr lvl="0"/>
            <a:r>
              <a:rPr lang="en-US" b="1" dirty="0" smtClean="0"/>
              <a:t>Maximize sperm production</a:t>
            </a:r>
            <a:endParaRPr lang="en-US" dirty="0" smtClean="0"/>
          </a:p>
          <a:p>
            <a:pPr lvl="0"/>
            <a:r>
              <a:rPr lang="en-US" b="1" dirty="0" smtClean="0"/>
              <a:t>Prevent testicular torsion</a:t>
            </a:r>
            <a:endParaRPr lang="en-US" dirty="0" smtClean="0"/>
          </a:p>
          <a:p>
            <a:pPr lvl="0"/>
            <a:r>
              <a:rPr lang="en-US" b="1" dirty="0" smtClean="0"/>
              <a:t>Repair of associated inguinal hernia</a:t>
            </a:r>
            <a:endParaRPr lang="en-US" dirty="0" smtClean="0"/>
          </a:p>
          <a:p>
            <a:pPr lvl="0"/>
            <a:r>
              <a:rPr lang="en-US" b="1" dirty="0" err="1" smtClean="0"/>
              <a:t>Cosmesis</a:t>
            </a:r>
            <a:endParaRPr lang="en-US" dirty="0" smtClean="0"/>
          </a:p>
          <a:p>
            <a:pPr lvl="0"/>
            <a:r>
              <a:rPr lang="en-US" b="1" dirty="0" smtClean="0"/>
              <a:t>Reduce chance of malignancy development and improve self-examination success.</a:t>
            </a:r>
            <a:endParaRPr lang="en-US" dirty="0" smtClean="0"/>
          </a:p>
          <a:p>
            <a:endParaRPr lang="en-US" dirty="0"/>
          </a:p>
        </p:txBody>
      </p:sp>
    </p:spTree>
    <p:extLst>
      <p:ext uri="{BB962C8B-B14F-4D97-AF65-F5344CB8AC3E}">
        <p14:creationId xmlns:p14="http://schemas.microsoft.com/office/powerpoint/2010/main" val="10549589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Cambria" panose="02040503050406030204" pitchFamily="18" charset="0"/>
                <a:ea typeface="Cambria" panose="02040503050406030204" pitchFamily="18" charset="0"/>
              </a:rPr>
              <a:t>Methods of </a:t>
            </a:r>
            <a:r>
              <a:rPr lang="en-US" b="1" dirty="0" err="1" smtClean="0">
                <a:latin typeface="Cambria" panose="02040503050406030204" pitchFamily="18" charset="0"/>
                <a:ea typeface="Cambria" panose="02040503050406030204" pitchFamily="18" charset="0"/>
              </a:rPr>
              <a:t>orchidopexy</a:t>
            </a:r>
            <a:r>
              <a:rPr lang="en-US" b="1" dirty="0" smtClean="0">
                <a:latin typeface="Cambria" panose="02040503050406030204" pitchFamily="18" charset="0"/>
                <a:ea typeface="Cambria" panose="02040503050406030204" pitchFamily="18" charset="0"/>
              </a:rPr>
              <a:t>:</a:t>
            </a: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838200" y="1365161"/>
            <a:ext cx="10515600" cy="4811802"/>
          </a:xfrm>
        </p:spPr>
        <p:txBody>
          <a:bodyPr>
            <a:normAutofit/>
          </a:bodyPr>
          <a:lstStyle/>
          <a:p>
            <a:pPr lvl="0"/>
            <a:r>
              <a:rPr lang="en-US" dirty="0" smtClean="0"/>
              <a:t>Extra-</a:t>
            </a:r>
            <a:r>
              <a:rPr lang="en-US" dirty="0" err="1" smtClean="0"/>
              <a:t>dartos</a:t>
            </a:r>
            <a:r>
              <a:rPr lang="en-US" dirty="0" smtClean="0"/>
              <a:t> </a:t>
            </a:r>
            <a:r>
              <a:rPr lang="en-US" dirty="0"/>
              <a:t>pouch – conventional </a:t>
            </a:r>
            <a:r>
              <a:rPr lang="en-US" dirty="0" err="1"/>
              <a:t>orchidopexy</a:t>
            </a:r>
            <a:r>
              <a:rPr lang="en-US" dirty="0"/>
              <a:t> : high ligation of the sac is done through inguinal approach . Testis is placed in an extra – </a:t>
            </a:r>
            <a:r>
              <a:rPr lang="en-US" dirty="0" err="1"/>
              <a:t>dartos</a:t>
            </a:r>
            <a:r>
              <a:rPr lang="en-US" dirty="0"/>
              <a:t> pouch in the scrotum .</a:t>
            </a:r>
          </a:p>
          <a:p>
            <a:pPr lvl="0"/>
            <a:r>
              <a:rPr lang="en-US" dirty="0"/>
              <a:t>Prentiss maneuver – if the testis does not reach the scrotum easily then the inferior </a:t>
            </a:r>
            <a:r>
              <a:rPr lang="en-US" dirty="0" err="1"/>
              <a:t>epigastric</a:t>
            </a:r>
            <a:r>
              <a:rPr lang="en-US" dirty="0"/>
              <a:t> artery and vein can be ligated and the testis brought directly through the </a:t>
            </a:r>
            <a:r>
              <a:rPr lang="en-US" dirty="0" err="1"/>
              <a:t>transversalis</a:t>
            </a:r>
            <a:r>
              <a:rPr lang="en-US" dirty="0"/>
              <a:t> </a:t>
            </a:r>
            <a:r>
              <a:rPr lang="en-US" dirty="0" err="1"/>
              <a:t>fascial</a:t>
            </a:r>
            <a:r>
              <a:rPr lang="en-US" dirty="0"/>
              <a:t> floor .</a:t>
            </a:r>
          </a:p>
          <a:p>
            <a:pPr lvl="0"/>
            <a:r>
              <a:rPr lang="en-US" dirty="0" err="1"/>
              <a:t>Transcrotal</a:t>
            </a:r>
            <a:r>
              <a:rPr lang="en-US" dirty="0"/>
              <a:t> </a:t>
            </a:r>
            <a:r>
              <a:rPr lang="en-US" dirty="0" err="1"/>
              <a:t>orchidopexy</a:t>
            </a:r>
            <a:r>
              <a:rPr lang="en-US" dirty="0"/>
              <a:t> – it is high ligation of </a:t>
            </a:r>
            <a:r>
              <a:rPr lang="en-US" dirty="0" err="1"/>
              <a:t>processus</a:t>
            </a:r>
            <a:r>
              <a:rPr lang="en-US" dirty="0"/>
              <a:t> </a:t>
            </a:r>
            <a:r>
              <a:rPr lang="en-US" dirty="0" err="1"/>
              <a:t>vaginalis</a:t>
            </a:r>
            <a:r>
              <a:rPr lang="en-US" dirty="0"/>
              <a:t> , dissection of spermatic cord and placement of testis in an </a:t>
            </a:r>
            <a:r>
              <a:rPr lang="en-US" dirty="0" err="1"/>
              <a:t>ipsilateral</a:t>
            </a:r>
            <a:r>
              <a:rPr lang="en-US" dirty="0"/>
              <a:t> </a:t>
            </a:r>
            <a:r>
              <a:rPr lang="en-US" dirty="0" err="1"/>
              <a:t>subdartos</a:t>
            </a:r>
            <a:r>
              <a:rPr lang="en-US" dirty="0"/>
              <a:t> pouch.</a:t>
            </a:r>
          </a:p>
          <a:p>
            <a:endParaRPr lang="en-US" dirty="0"/>
          </a:p>
        </p:txBody>
      </p:sp>
    </p:spTree>
    <p:extLst>
      <p:ext uri="{BB962C8B-B14F-4D97-AF65-F5344CB8AC3E}">
        <p14:creationId xmlns:p14="http://schemas.microsoft.com/office/powerpoint/2010/main" val="37848208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Fowler Stephen’s technique – division of the main testicular vessels , thus relies on delicate vessel and </a:t>
            </a:r>
            <a:r>
              <a:rPr lang="en-US" dirty="0" err="1"/>
              <a:t>cremasteric</a:t>
            </a:r>
            <a:r>
              <a:rPr lang="en-US" dirty="0"/>
              <a:t> collaterals for testicular survival and growth.</a:t>
            </a:r>
          </a:p>
          <a:p>
            <a:pPr lvl="0"/>
            <a:r>
              <a:rPr lang="en-US" dirty="0"/>
              <a:t>Staged Fowler Stephen’s technique – it is a 2 staged procedure. In stage 1 ligation of the spermatic vessels to gain length is done to allow the collateral blood supply to develop without mobilizing the testis . After 6 months at 2</a:t>
            </a:r>
            <a:r>
              <a:rPr lang="en-US" baseline="30000" dirty="0"/>
              <a:t>nd</a:t>
            </a:r>
            <a:r>
              <a:rPr lang="en-US" dirty="0"/>
              <a:t> stage the testis is brought into scrotum by inguinal exploration. The testicular blood supply is supported by the artery to the vas. </a:t>
            </a:r>
          </a:p>
          <a:p>
            <a:endParaRPr lang="en-US" dirty="0"/>
          </a:p>
        </p:txBody>
      </p:sp>
    </p:spTree>
    <p:extLst>
      <p:ext uri="{BB962C8B-B14F-4D97-AF65-F5344CB8AC3E}">
        <p14:creationId xmlns:p14="http://schemas.microsoft.com/office/powerpoint/2010/main" val="8283914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a:t>Multistage </a:t>
            </a:r>
            <a:r>
              <a:rPr lang="en-US" dirty="0" err="1" smtClean="0"/>
              <a:t>orchidopexy</a:t>
            </a:r>
            <a:r>
              <a:rPr lang="en-US" dirty="0" smtClean="0"/>
              <a:t> </a:t>
            </a:r>
            <a:r>
              <a:rPr lang="en-US" dirty="0"/>
              <a:t>– The testis is mobilized and brought into the inguinal canal as far as possible. The testis and spermatic cord are wrapped with a silicone sheath to prevent adhesions. After 1 year waiting , at 2</a:t>
            </a:r>
            <a:r>
              <a:rPr lang="en-US" baseline="30000" dirty="0"/>
              <a:t>nd</a:t>
            </a:r>
            <a:r>
              <a:rPr lang="en-US" dirty="0"/>
              <a:t> stage , the testis is brought down to the scrotum.</a:t>
            </a:r>
          </a:p>
          <a:p>
            <a:pPr lvl="0"/>
            <a:r>
              <a:rPr lang="en-US" dirty="0" err="1"/>
              <a:t>Microvascular</a:t>
            </a:r>
            <a:r>
              <a:rPr lang="en-US" dirty="0"/>
              <a:t> </a:t>
            </a:r>
            <a:r>
              <a:rPr lang="en-US" dirty="0" err="1" smtClean="0"/>
              <a:t>orchidopexy</a:t>
            </a:r>
            <a:r>
              <a:rPr lang="en-US" dirty="0" smtClean="0"/>
              <a:t> </a:t>
            </a:r>
            <a:r>
              <a:rPr lang="en-US" dirty="0"/>
              <a:t>(testicular </a:t>
            </a:r>
            <a:r>
              <a:rPr lang="en-US" dirty="0" err="1"/>
              <a:t>autotransplantation</a:t>
            </a:r>
            <a:r>
              <a:rPr lang="en-US" dirty="0"/>
              <a:t>) – best procedure to avoid testicular atrophy. This involves high mobilization of the testicular vascular pedicle , transfer of testis to the scrotum and immediate revascularization of one arterial and one or two venous anastomoses to the inferior </a:t>
            </a:r>
            <a:r>
              <a:rPr lang="en-US" dirty="0" err="1"/>
              <a:t>epigastric</a:t>
            </a:r>
            <a:r>
              <a:rPr lang="en-US" dirty="0"/>
              <a:t> vessels.</a:t>
            </a:r>
          </a:p>
          <a:p>
            <a:endParaRPr lang="en-US" dirty="0"/>
          </a:p>
        </p:txBody>
      </p:sp>
    </p:spTree>
    <p:extLst>
      <p:ext uri="{BB962C8B-B14F-4D97-AF65-F5344CB8AC3E}">
        <p14:creationId xmlns:p14="http://schemas.microsoft.com/office/powerpoint/2010/main" val="1156372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1690688"/>
            <a:ext cx="10515600" cy="4351338"/>
          </a:xfrm>
        </p:spPr>
        <p:txBody>
          <a:bodyPr>
            <a:normAutofit/>
          </a:bodyPr>
          <a:lstStyle/>
          <a:p>
            <a:pPr lvl="0"/>
            <a:endParaRPr lang="en-US" dirty="0"/>
          </a:p>
          <a:p>
            <a:pPr lvl="0"/>
            <a:r>
              <a:rPr lang="en-US" dirty="0" err="1"/>
              <a:t>Refluo</a:t>
            </a:r>
            <a:r>
              <a:rPr lang="en-US" dirty="0"/>
              <a:t> technique – consists of full venous drainage by </a:t>
            </a:r>
            <a:r>
              <a:rPr lang="en-US" dirty="0" err="1"/>
              <a:t>microvascular</a:t>
            </a:r>
            <a:r>
              <a:rPr lang="en-US" dirty="0"/>
              <a:t> anastomosis of the testicular vein to the inferior </a:t>
            </a:r>
            <a:r>
              <a:rPr lang="en-US" dirty="0" err="1"/>
              <a:t>epigastric</a:t>
            </a:r>
            <a:r>
              <a:rPr lang="en-US" dirty="0"/>
              <a:t> vein , but relies on the arterial input from the vassal collaterals.</a:t>
            </a:r>
          </a:p>
          <a:p>
            <a:r>
              <a:rPr lang="en-US" dirty="0" err="1"/>
              <a:t>Qmbredaanne’s</a:t>
            </a:r>
            <a:r>
              <a:rPr lang="en-US" dirty="0"/>
              <a:t> procedure – testis is placed into the contralateral scrotal sac through the scrotal septum.</a:t>
            </a:r>
            <a:br>
              <a:rPr lang="en-US" dirty="0"/>
            </a:br>
            <a:endParaRPr lang="en-US" dirty="0"/>
          </a:p>
          <a:p>
            <a:endParaRPr lang="en-US" dirty="0"/>
          </a:p>
        </p:txBody>
      </p:sp>
    </p:spTree>
    <p:extLst>
      <p:ext uri="{BB962C8B-B14F-4D97-AF65-F5344CB8AC3E}">
        <p14:creationId xmlns:p14="http://schemas.microsoft.com/office/powerpoint/2010/main" val="9333182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dirty="0"/>
              <a:t>Complications:</a:t>
            </a:r>
            <a:endParaRPr lang="en-US" dirty="0"/>
          </a:p>
          <a:p>
            <a:pPr lvl="0"/>
            <a:r>
              <a:rPr lang="en-US" b="1" dirty="0"/>
              <a:t>Postoperative atrophy of the testis (&lt; 2%) unless </a:t>
            </a:r>
            <a:r>
              <a:rPr lang="en-US" b="1" dirty="0" err="1"/>
              <a:t>intraabdominal</a:t>
            </a:r>
            <a:r>
              <a:rPr lang="en-US" b="1" dirty="0"/>
              <a:t> position (10-50%).</a:t>
            </a:r>
            <a:endParaRPr lang="en-US" dirty="0"/>
          </a:p>
          <a:p>
            <a:pPr lvl="0"/>
            <a:r>
              <a:rPr lang="en-US" b="1" dirty="0"/>
              <a:t>Retraction.</a:t>
            </a:r>
            <a:endParaRPr lang="en-US" dirty="0"/>
          </a:p>
          <a:p>
            <a:endParaRPr lang="en-US" dirty="0"/>
          </a:p>
        </p:txBody>
      </p:sp>
    </p:spTree>
    <p:extLst>
      <p:ext uri="{BB962C8B-B14F-4D97-AF65-F5344CB8AC3E}">
        <p14:creationId xmlns:p14="http://schemas.microsoft.com/office/powerpoint/2010/main" val="7440246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38200" y="2224870"/>
            <a:ext cx="10515600" cy="4351338"/>
          </a:xfrm>
        </p:spPr>
        <p:txBody>
          <a:bodyPr>
            <a:normAutofit/>
          </a:bodyPr>
          <a:lstStyle/>
          <a:p>
            <a:pPr marL="0" indent="0">
              <a:buNone/>
            </a:pPr>
            <a:r>
              <a:rPr lang="en-US" b="1" dirty="0"/>
              <a:t>Complications of undescended testis:</a:t>
            </a:r>
            <a:endParaRPr lang="en-US" dirty="0"/>
          </a:p>
          <a:p>
            <a:pPr lvl="0"/>
            <a:r>
              <a:rPr lang="en-US" b="1" dirty="0"/>
              <a:t>Infertility:</a:t>
            </a:r>
            <a:endParaRPr lang="en-US" dirty="0"/>
          </a:p>
          <a:p>
            <a:pPr lvl="0"/>
            <a:r>
              <a:rPr lang="en-US" b="1" dirty="0"/>
              <a:t>Fertility is lower in individuals with UDT than those with normally descended testis and paternity rates are especially lower in those with bilateral UDT. </a:t>
            </a:r>
            <a:endParaRPr lang="en-US" dirty="0"/>
          </a:p>
          <a:p>
            <a:pPr lvl="0"/>
            <a:r>
              <a:rPr lang="en-US" b="1" dirty="0"/>
              <a:t>In the latter, even when </a:t>
            </a:r>
            <a:r>
              <a:rPr lang="en-US" b="1" dirty="0" err="1"/>
              <a:t>orchidopexy</a:t>
            </a:r>
            <a:r>
              <a:rPr lang="en-US" b="1" dirty="0"/>
              <a:t> is done early, paternity rates of only 23-50% are noted. </a:t>
            </a:r>
            <a:endParaRPr lang="en-US" dirty="0"/>
          </a:p>
          <a:p>
            <a:endParaRPr lang="en-US" dirty="0"/>
          </a:p>
        </p:txBody>
      </p:sp>
    </p:spTree>
    <p:extLst>
      <p:ext uri="{BB962C8B-B14F-4D97-AF65-F5344CB8AC3E}">
        <p14:creationId xmlns:p14="http://schemas.microsoft.com/office/powerpoint/2010/main" val="33036265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The causes of impaired fertility in these patients are:-</a:t>
            </a:r>
            <a:endParaRPr lang="en-US" dirty="0" smtClean="0"/>
          </a:p>
          <a:p>
            <a:pPr lvl="0"/>
            <a:r>
              <a:rPr lang="en-US" b="1" dirty="0" smtClean="0"/>
              <a:t>Testicular atrophy of UDT with increasing age (38% of testes are smaller than their counterparts by Tanner Stage 5 puberty).</a:t>
            </a:r>
            <a:endParaRPr lang="en-US" dirty="0" smtClean="0"/>
          </a:p>
          <a:p>
            <a:pPr lvl="0"/>
            <a:r>
              <a:rPr lang="en-US" b="1" dirty="0" err="1" smtClean="0"/>
              <a:t>Histopathological</a:t>
            </a:r>
            <a:r>
              <a:rPr lang="en-US" b="1" dirty="0" smtClean="0"/>
              <a:t> changes in UDT i.e. lack of normal enlargement of seminiferous tubules, decrease in ratio of </a:t>
            </a:r>
            <a:r>
              <a:rPr lang="en-US" b="1" dirty="0" err="1" smtClean="0"/>
              <a:t>spermatogonia</a:t>
            </a:r>
            <a:r>
              <a:rPr lang="en-US" b="1" dirty="0" smtClean="0"/>
              <a:t> per tubule, delay in transformation of </a:t>
            </a:r>
            <a:r>
              <a:rPr lang="en-US" b="1" dirty="0" err="1" smtClean="0"/>
              <a:t>gonocytes</a:t>
            </a:r>
            <a:r>
              <a:rPr lang="en-US" b="1" dirty="0" smtClean="0"/>
              <a:t> to </a:t>
            </a:r>
            <a:r>
              <a:rPr lang="en-US" b="1" dirty="0" err="1" smtClean="0"/>
              <a:t>spermatogonia</a:t>
            </a:r>
            <a:r>
              <a:rPr lang="en-US" b="1" dirty="0" smtClean="0"/>
              <a:t> and lack of proliferation of </a:t>
            </a:r>
            <a:r>
              <a:rPr lang="en-US" b="1" dirty="0" err="1" smtClean="0"/>
              <a:t>Leydig</a:t>
            </a:r>
            <a:r>
              <a:rPr lang="en-US" b="1" dirty="0" smtClean="0"/>
              <a:t> cells and their atrophy, </a:t>
            </a:r>
            <a:r>
              <a:rPr lang="en-US" b="1" dirty="0" err="1" smtClean="0"/>
              <a:t>Sertoli</a:t>
            </a:r>
            <a:r>
              <a:rPr lang="en-US" b="1" dirty="0" smtClean="0"/>
              <a:t> cell abnormalities and interstitial fibrosis.</a:t>
            </a:r>
            <a:endParaRPr lang="en-US" dirty="0" smtClean="0"/>
          </a:p>
          <a:p>
            <a:pPr lvl="0"/>
            <a:r>
              <a:rPr lang="en-US" b="1" dirty="0" smtClean="0"/>
              <a:t>Congenital anomalies of ductal system frequently seen in patients with UDT e.g. </a:t>
            </a:r>
            <a:r>
              <a:rPr lang="en-US" b="1" dirty="0" err="1" smtClean="0"/>
              <a:t>epididymal</a:t>
            </a:r>
            <a:r>
              <a:rPr lang="en-US" b="1" dirty="0" smtClean="0"/>
              <a:t> abnormalities.</a:t>
            </a:r>
            <a:endParaRPr lang="en-US" dirty="0" smtClean="0"/>
          </a:p>
          <a:p>
            <a:endParaRPr lang="en-US" dirty="0"/>
          </a:p>
        </p:txBody>
      </p:sp>
    </p:spTree>
    <p:extLst>
      <p:ext uri="{BB962C8B-B14F-4D97-AF65-F5344CB8AC3E}">
        <p14:creationId xmlns:p14="http://schemas.microsoft.com/office/powerpoint/2010/main" val="32294162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437882"/>
          </a:xfrm>
        </p:spPr>
        <p:txBody>
          <a:bodyPr>
            <a:normAutofit fontScale="90000"/>
          </a:bodyPr>
          <a:lstStyle/>
          <a:p>
            <a:pPr algn="ctr"/>
            <a:r>
              <a:rPr lang="en-US" sz="2800" b="1" dirty="0" smtClean="0">
                <a:latin typeface="Cambria" panose="02040503050406030204" pitchFamily="18" charset="0"/>
                <a:ea typeface="Cambria" panose="02040503050406030204" pitchFamily="18" charset="0"/>
              </a:rPr>
              <a:t>DESCENT OF TESTIS</a:t>
            </a:r>
            <a:endParaRPr lang="en-US" sz="2800" b="1" dirty="0">
              <a:latin typeface="Cambria" panose="02040503050406030204" pitchFamily="18" charset="0"/>
              <a:ea typeface="Cambria" panose="02040503050406030204" pitchFamily="18" charset="0"/>
            </a:endParaRPr>
          </a:p>
        </p:txBody>
      </p:sp>
      <p:pic>
        <p:nvPicPr>
          <p:cNvPr id="4" name="Content Placeholder 3"/>
          <p:cNvPicPr>
            <a:picLocks noGrp="1"/>
          </p:cNvPicPr>
          <p:nvPr>
            <p:ph idx="1"/>
          </p:nvPr>
        </p:nvPicPr>
        <p:blipFill>
          <a:blip r:embed="rId2"/>
          <a:srcRect/>
          <a:stretch>
            <a:fillRect/>
          </a:stretch>
        </p:blipFill>
        <p:spPr bwMode="auto">
          <a:xfrm>
            <a:off x="2833352" y="437882"/>
            <a:ext cx="6800045" cy="6420118"/>
          </a:xfrm>
          <a:prstGeom prst="rect">
            <a:avLst/>
          </a:prstGeom>
          <a:noFill/>
          <a:ln w="9525">
            <a:noFill/>
            <a:miter lim="800000"/>
            <a:headEnd/>
            <a:tailEnd/>
          </a:ln>
        </p:spPr>
      </p:pic>
    </p:spTree>
    <p:extLst>
      <p:ext uri="{BB962C8B-B14F-4D97-AF65-F5344CB8AC3E}">
        <p14:creationId xmlns:p14="http://schemas.microsoft.com/office/powerpoint/2010/main" val="42364278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lvl="0" indent="0">
              <a:buNone/>
            </a:pPr>
            <a:r>
              <a:rPr lang="en-US" b="1" dirty="0"/>
              <a:t>Malignancy:</a:t>
            </a:r>
            <a:endParaRPr lang="en-US" dirty="0"/>
          </a:p>
          <a:p>
            <a:pPr lvl="0"/>
            <a:r>
              <a:rPr lang="en-US" b="1" dirty="0"/>
              <a:t>About 10% of all germ cell testicular tumors occur in </a:t>
            </a:r>
            <a:r>
              <a:rPr lang="en-US" b="1" dirty="0" err="1"/>
              <a:t>cryptorchid</a:t>
            </a:r>
            <a:r>
              <a:rPr lang="en-US" b="1" dirty="0"/>
              <a:t> testis.</a:t>
            </a:r>
            <a:endParaRPr lang="en-US" dirty="0"/>
          </a:p>
          <a:p>
            <a:pPr lvl="0"/>
            <a:r>
              <a:rPr lang="en-US" b="1" dirty="0"/>
              <a:t>The risk of developing tumor in </a:t>
            </a:r>
            <a:r>
              <a:rPr lang="en-US" b="1" dirty="0" err="1"/>
              <a:t>intraabdominal</a:t>
            </a:r>
            <a:r>
              <a:rPr lang="en-US" b="1" dirty="0"/>
              <a:t> testis is 6 folds higher than in </a:t>
            </a:r>
            <a:r>
              <a:rPr lang="en-US" b="1" dirty="0" err="1"/>
              <a:t>cryptorchid</a:t>
            </a:r>
            <a:r>
              <a:rPr lang="en-US" b="1" dirty="0"/>
              <a:t> testis at other locations. </a:t>
            </a:r>
            <a:endParaRPr lang="en-US" dirty="0"/>
          </a:p>
          <a:p>
            <a:pPr lvl="0"/>
            <a:r>
              <a:rPr lang="en-US" b="1" dirty="0"/>
              <a:t>The tumor develops in 20% of the contralateral descended testis in a </a:t>
            </a:r>
            <a:r>
              <a:rPr lang="en-US" b="1" dirty="0" err="1"/>
              <a:t>cryptorchid</a:t>
            </a:r>
            <a:r>
              <a:rPr lang="en-US" b="1" dirty="0"/>
              <a:t> patient.</a:t>
            </a:r>
            <a:endParaRPr lang="en-US" dirty="0"/>
          </a:p>
          <a:p>
            <a:pPr lvl="0"/>
            <a:r>
              <a:rPr lang="en-US" b="1" dirty="0"/>
              <a:t>There is a 25% chance of developing tumor in opposite </a:t>
            </a:r>
            <a:r>
              <a:rPr lang="en-US" b="1" dirty="0" err="1"/>
              <a:t>cryptorchid</a:t>
            </a:r>
            <a:r>
              <a:rPr lang="en-US" b="1" dirty="0"/>
              <a:t> testis if one </a:t>
            </a:r>
            <a:r>
              <a:rPr lang="en-US" b="1" dirty="0" err="1"/>
              <a:t>cryptorchid</a:t>
            </a:r>
            <a:r>
              <a:rPr lang="en-US" b="1" dirty="0"/>
              <a:t> testis develops tumor. </a:t>
            </a:r>
            <a:endParaRPr lang="en-US" dirty="0"/>
          </a:p>
          <a:p>
            <a:pPr lvl="0"/>
            <a:r>
              <a:rPr lang="en-US" b="1" dirty="0"/>
              <a:t>Cancers arising in uncorrected abdominal testes are </a:t>
            </a:r>
            <a:r>
              <a:rPr lang="en-US" b="1" dirty="0" err="1"/>
              <a:t>seminomatous</a:t>
            </a:r>
            <a:r>
              <a:rPr lang="en-US" b="1" dirty="0"/>
              <a:t>, while those originating following successful </a:t>
            </a:r>
            <a:r>
              <a:rPr lang="en-US" b="1" dirty="0" err="1"/>
              <a:t>orchidopexy</a:t>
            </a:r>
            <a:r>
              <a:rPr lang="en-US" b="1" dirty="0"/>
              <a:t>, regardless of their original </a:t>
            </a:r>
            <a:r>
              <a:rPr lang="en-US" b="1" dirty="0" err="1"/>
              <a:t>location,are</a:t>
            </a:r>
            <a:r>
              <a:rPr lang="en-US" b="1" dirty="0"/>
              <a:t> non </a:t>
            </a:r>
            <a:r>
              <a:rPr lang="en-US" b="1" dirty="0" err="1"/>
              <a:t>seminomatous</a:t>
            </a:r>
            <a:r>
              <a:rPr lang="en-US" b="1" dirty="0"/>
              <a:t> germ cells tumor. </a:t>
            </a:r>
            <a:endParaRPr lang="en-US" dirty="0"/>
          </a:p>
          <a:p>
            <a:pPr lvl="0"/>
            <a:r>
              <a:rPr lang="en-US" b="1" dirty="0"/>
              <a:t>Also, </a:t>
            </a:r>
            <a:r>
              <a:rPr lang="en-US" b="1" dirty="0" err="1"/>
              <a:t>orchidopexy</a:t>
            </a:r>
            <a:r>
              <a:rPr lang="en-US" b="1" dirty="0"/>
              <a:t> does not decrease the risk of testicular cancer.</a:t>
            </a:r>
            <a:endParaRPr lang="en-US" dirty="0"/>
          </a:p>
          <a:p>
            <a:pPr lvl="0"/>
            <a:r>
              <a:rPr lang="en-US" b="1" dirty="0"/>
              <a:t>The presentation of testicular tumors occurs mainly in the third decade. </a:t>
            </a:r>
            <a:endParaRPr lang="en-US" dirty="0"/>
          </a:p>
          <a:p>
            <a:endParaRPr lang="en-US" dirty="0"/>
          </a:p>
        </p:txBody>
      </p:sp>
    </p:spTree>
    <p:extLst>
      <p:ext uri="{BB962C8B-B14F-4D97-AF65-F5344CB8AC3E}">
        <p14:creationId xmlns:p14="http://schemas.microsoft.com/office/powerpoint/2010/main" val="24217132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dirty="0"/>
              <a:t>Cause for development for malignancy:</a:t>
            </a:r>
            <a:endParaRPr lang="en-US" dirty="0"/>
          </a:p>
          <a:p>
            <a:pPr lvl="0"/>
            <a:r>
              <a:rPr lang="en-US" b="1" dirty="0"/>
              <a:t>Progressive degeneration of germ cells with secondary dysplasia seen in </a:t>
            </a:r>
            <a:r>
              <a:rPr lang="en-US" b="1" dirty="0" err="1"/>
              <a:t>cryptorchid</a:t>
            </a:r>
            <a:r>
              <a:rPr lang="en-US" b="1" dirty="0"/>
              <a:t> testis due to their extra scrotal position that remains at a higher temperature than the inguinal/ abdominal testis.</a:t>
            </a:r>
            <a:endParaRPr lang="en-US" dirty="0"/>
          </a:p>
          <a:p>
            <a:pPr lvl="0"/>
            <a:r>
              <a:rPr lang="en-US" b="1" dirty="0"/>
              <a:t>Intrinsic abnormality of testis rather than secondary dysplasia( theory of </a:t>
            </a:r>
            <a:r>
              <a:rPr lang="en-US" b="1" dirty="0" err="1"/>
              <a:t>dysgenetic</a:t>
            </a:r>
            <a:r>
              <a:rPr lang="en-US" b="1" dirty="0"/>
              <a:t> </a:t>
            </a:r>
            <a:r>
              <a:rPr lang="en-US" b="1" dirty="0" err="1"/>
              <a:t>germplasm</a:t>
            </a:r>
            <a:r>
              <a:rPr lang="en-US" b="1" dirty="0"/>
              <a:t>)</a:t>
            </a:r>
            <a:endParaRPr lang="en-US" dirty="0"/>
          </a:p>
          <a:p>
            <a:pPr lvl="0"/>
            <a:r>
              <a:rPr lang="en-US" b="1" dirty="0"/>
              <a:t> Altered hormonal milieu during intra-embryonic life.</a:t>
            </a:r>
            <a:endParaRPr lang="en-US" dirty="0"/>
          </a:p>
          <a:p>
            <a:endParaRPr lang="en-US" dirty="0"/>
          </a:p>
        </p:txBody>
      </p:sp>
    </p:spTree>
    <p:extLst>
      <p:ext uri="{BB962C8B-B14F-4D97-AF65-F5344CB8AC3E}">
        <p14:creationId xmlns:p14="http://schemas.microsoft.com/office/powerpoint/2010/main" val="19744757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lvl="0" indent="0">
              <a:buNone/>
            </a:pPr>
            <a:r>
              <a:rPr lang="en-US" b="1" dirty="0"/>
              <a:t>Carcinoma- in situ (CIS) and malignant transformation: </a:t>
            </a:r>
            <a:endParaRPr lang="en-US" dirty="0"/>
          </a:p>
          <a:p>
            <a:pPr lvl="0"/>
            <a:r>
              <a:rPr lang="en-US" b="1" dirty="0"/>
              <a:t>Carcinoma-in-situ is a premalignant condition and has been found 2-3% </a:t>
            </a:r>
            <a:r>
              <a:rPr lang="en-US" b="1" dirty="0" smtClean="0"/>
              <a:t>of </a:t>
            </a:r>
            <a:r>
              <a:rPr lang="en-US" b="1" dirty="0"/>
              <a:t>testicular biopsies performed in adult patient who underwent </a:t>
            </a:r>
            <a:r>
              <a:rPr lang="en-US" b="1" dirty="0" err="1"/>
              <a:t>orchidopexy</a:t>
            </a:r>
            <a:r>
              <a:rPr lang="en-US" b="1" dirty="0"/>
              <a:t> </a:t>
            </a:r>
            <a:r>
              <a:rPr lang="en-US" b="1" dirty="0" smtClean="0"/>
              <a:t>when young</a:t>
            </a:r>
            <a:r>
              <a:rPr lang="en-US" b="1" dirty="0"/>
              <a:t>. </a:t>
            </a:r>
            <a:endParaRPr lang="en-US" dirty="0"/>
          </a:p>
          <a:p>
            <a:pPr lvl="0"/>
            <a:r>
              <a:rPr lang="en-US" b="1" dirty="0"/>
              <a:t>The occurrence of CIS is associated with an increased risk of carcinoma; especially if </a:t>
            </a:r>
            <a:r>
              <a:rPr lang="en-US" b="1" dirty="0" err="1"/>
              <a:t>contralatarel</a:t>
            </a:r>
            <a:r>
              <a:rPr lang="en-US" b="1" dirty="0"/>
              <a:t> testis already </a:t>
            </a:r>
            <a:r>
              <a:rPr lang="en-US" b="1" dirty="0" err="1"/>
              <a:t>harbours</a:t>
            </a:r>
            <a:r>
              <a:rPr lang="en-US" b="1" dirty="0"/>
              <a:t> tumor. </a:t>
            </a:r>
            <a:endParaRPr lang="en-US" dirty="0"/>
          </a:p>
          <a:p>
            <a:endParaRPr lang="en-US" dirty="0"/>
          </a:p>
        </p:txBody>
      </p:sp>
    </p:spTree>
    <p:extLst>
      <p:ext uri="{BB962C8B-B14F-4D97-AF65-F5344CB8AC3E}">
        <p14:creationId xmlns:p14="http://schemas.microsoft.com/office/powerpoint/2010/main" val="32324200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lvl="0"/>
            <a:r>
              <a:rPr lang="en-US" b="1" dirty="0"/>
              <a:t>Torsion of testis: The anatomic abnormalities </a:t>
            </a:r>
            <a:r>
              <a:rPr lang="en-US" b="1" dirty="0" err="1"/>
              <a:t>I,e</a:t>
            </a:r>
            <a:r>
              <a:rPr lang="en-US" b="1" dirty="0"/>
              <a:t>. high investment of investing tunica </a:t>
            </a:r>
            <a:r>
              <a:rPr lang="en-US" b="1" dirty="0" err="1"/>
              <a:t>vaginalis</a:t>
            </a:r>
            <a:r>
              <a:rPr lang="en-US" b="1" dirty="0"/>
              <a:t> and </a:t>
            </a:r>
            <a:r>
              <a:rPr lang="en-US" b="1" dirty="0" err="1"/>
              <a:t>epididymal</a:t>
            </a:r>
            <a:r>
              <a:rPr lang="en-US" b="1" dirty="0"/>
              <a:t> abnormalities makes testis mobile and predisposes it for testicular torsion. </a:t>
            </a:r>
            <a:endParaRPr lang="en-US" dirty="0"/>
          </a:p>
          <a:p>
            <a:pPr lvl="0"/>
            <a:r>
              <a:rPr lang="en-US" b="1" dirty="0"/>
              <a:t>Trauma: Inguinal testes are especially at a greater risk of direct trauma. This is most commonly seen in children with cerebral palsy using wheelchair braces.</a:t>
            </a:r>
            <a:endParaRPr lang="en-US" dirty="0"/>
          </a:p>
          <a:p>
            <a:endParaRPr lang="en-US" dirty="0"/>
          </a:p>
        </p:txBody>
      </p:sp>
    </p:spTree>
    <p:extLst>
      <p:ext uri="{BB962C8B-B14F-4D97-AF65-F5344CB8AC3E}">
        <p14:creationId xmlns:p14="http://schemas.microsoft.com/office/powerpoint/2010/main" val="17329248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b="1" dirty="0"/>
              <a:t> Psychological aspects: These are related to an empty scrotum. Peer ridicule, impairment of body image and fear of </a:t>
            </a:r>
            <a:r>
              <a:rPr lang="en-US" b="1" dirty="0" err="1"/>
              <a:t>sterlity</a:t>
            </a:r>
            <a:r>
              <a:rPr lang="en-US" b="1" dirty="0"/>
              <a:t> are important negative responses that cause worry to the patient and his parents. These aspects become all more important near puberty.</a:t>
            </a:r>
            <a:endParaRPr lang="en-US" dirty="0"/>
          </a:p>
          <a:p>
            <a:pPr lvl="0"/>
            <a:r>
              <a:rPr lang="en-US" b="1" dirty="0"/>
              <a:t>Inguinal hernia: Patent </a:t>
            </a:r>
            <a:r>
              <a:rPr lang="en-US" b="1" dirty="0" err="1"/>
              <a:t>processus</a:t>
            </a:r>
            <a:r>
              <a:rPr lang="en-US" b="1" dirty="0"/>
              <a:t> </a:t>
            </a:r>
            <a:r>
              <a:rPr lang="en-US" b="1" dirty="0" err="1"/>
              <a:t>vaginalis</a:t>
            </a:r>
            <a:r>
              <a:rPr lang="en-US" b="1" dirty="0"/>
              <a:t> is commonly associated with UDT; in more than 65% patients. The incidence is slightly lower for ectopic undescended testes. Repair of associated hernia is important to prevent future complications and </a:t>
            </a:r>
            <a:r>
              <a:rPr lang="en-US" b="1" dirty="0" err="1"/>
              <a:t>orchidopexy</a:t>
            </a:r>
            <a:r>
              <a:rPr lang="en-US" b="1"/>
              <a:t> is done simultaneously.</a:t>
            </a:r>
            <a:endParaRPr lang="en-US"/>
          </a:p>
          <a:p>
            <a:endParaRPr lang="en-US"/>
          </a:p>
        </p:txBody>
      </p:sp>
    </p:spTree>
    <p:extLst>
      <p:ext uri="{BB962C8B-B14F-4D97-AF65-F5344CB8AC3E}">
        <p14:creationId xmlns:p14="http://schemas.microsoft.com/office/powerpoint/2010/main" val="3892787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smtClean="0"/>
              <a:t>Psychological aspects: These are related to an empty scrotum. Peer ridicule, impairment of body image and fear of sterlity are important negative responses that cause worry to the patient and his parents. These aspects become all more important near puberty.</a:t>
            </a:r>
          </a:p>
          <a:p>
            <a:pPr lvl="0"/>
            <a:r>
              <a:rPr lang="en-US" smtClean="0"/>
              <a:t>Inguinal hernia: Patent processus vaginalis is commonly associated with UDT; in more than 65% patients. The incidence is slightly lower for ectopic undescended testes. Repair of associated hernia is important to prevent future complications and orchidopexy is done simultaneously.</a:t>
            </a:r>
          </a:p>
          <a:p>
            <a:endParaRPr lang="en-US" dirty="0"/>
          </a:p>
        </p:txBody>
      </p:sp>
    </p:spTree>
    <p:extLst>
      <p:ext uri="{BB962C8B-B14F-4D97-AF65-F5344CB8AC3E}">
        <p14:creationId xmlns:p14="http://schemas.microsoft.com/office/powerpoint/2010/main" val="38859633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panose="02040503050406030204" pitchFamily="18" charset="0"/>
                <a:ea typeface="Cambria" panose="02040503050406030204" pitchFamily="18" charset="0"/>
              </a:rPr>
              <a:t>RETRACTILE TESTIS</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lstStyle/>
          <a:p>
            <a:pPr marL="0" indent="0">
              <a:buNone/>
            </a:pPr>
            <a:r>
              <a:rPr lang="en-US" dirty="0"/>
              <a:t>How can you tell the difference between an undescended testis and a retractile testis?</a:t>
            </a:r>
          </a:p>
          <a:p>
            <a:r>
              <a:rPr lang="en-US" dirty="0"/>
              <a:t>Retractile testicles are sometimes mistaken for undescended testicles, but they are not the same. An undescended testicle is not felt in the scrotum at all, while a </a:t>
            </a:r>
            <a:r>
              <a:rPr lang="en-US" b="1" dirty="0"/>
              <a:t>retractile testicle is in the</a:t>
            </a:r>
            <a:r>
              <a:rPr lang="en-US" dirty="0"/>
              <a:t> scrotum but can be pulled back with a muscle contraction.</a:t>
            </a:r>
          </a:p>
          <a:p>
            <a:endParaRPr lang="en-US" dirty="0"/>
          </a:p>
        </p:txBody>
      </p:sp>
    </p:spTree>
    <p:extLst>
      <p:ext uri="{BB962C8B-B14F-4D97-AF65-F5344CB8AC3E}">
        <p14:creationId xmlns:p14="http://schemas.microsoft.com/office/powerpoint/2010/main" val="15140231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A retractile testis is not a normal variant</a:t>
            </a:r>
            <a:r>
              <a:rPr lang="en-US" dirty="0"/>
              <a:t>. </a:t>
            </a:r>
            <a:endParaRPr lang="en-US" dirty="0" smtClean="0"/>
          </a:p>
          <a:p>
            <a:r>
              <a:rPr lang="en-US" dirty="0" smtClean="0"/>
              <a:t>Retractile </a:t>
            </a:r>
            <a:r>
              <a:rPr lang="en-US" dirty="0"/>
              <a:t>testes have a 32% risk of becoming an ascending or acquired undescended testis. </a:t>
            </a:r>
            <a:endParaRPr lang="en-US" dirty="0" smtClean="0"/>
          </a:p>
          <a:p>
            <a:r>
              <a:rPr lang="en-US" dirty="0" smtClean="0"/>
              <a:t>The </a:t>
            </a:r>
            <a:r>
              <a:rPr lang="en-US" dirty="0"/>
              <a:t>risk is higher in boys younger than 7 years old, or when the spermatic cord seems tight or inelastic.</a:t>
            </a:r>
          </a:p>
        </p:txBody>
      </p:sp>
    </p:spTree>
    <p:extLst>
      <p:ext uri="{BB962C8B-B14F-4D97-AF65-F5344CB8AC3E}">
        <p14:creationId xmlns:p14="http://schemas.microsoft.com/office/powerpoint/2010/main" val="235372793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panose="02040503050406030204" pitchFamily="18" charset="0"/>
                <a:ea typeface="Cambria" panose="02040503050406030204" pitchFamily="18" charset="0"/>
              </a:rPr>
              <a:t>CHAIR TEST</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a:xfrm>
            <a:off x="180305" y="1825625"/>
            <a:ext cx="11642502" cy="4351338"/>
          </a:xfrm>
        </p:spPr>
        <p:txBody>
          <a:bodyPr/>
          <a:lstStyle/>
          <a:p>
            <a:r>
              <a:rPr lang="en-US" dirty="0"/>
              <a:t>B</a:t>
            </a:r>
            <a:r>
              <a:rPr lang="en-US" dirty="0" smtClean="0"/>
              <a:t>oth </a:t>
            </a:r>
            <a:r>
              <a:rPr lang="en-US" dirty="0"/>
              <a:t>squatting and the `chair test' where the knees are pulled up against the chest and the patient is examined relax the </a:t>
            </a:r>
            <a:r>
              <a:rPr lang="en-US" b="1" dirty="0" err="1"/>
              <a:t>cremaster</a:t>
            </a:r>
            <a:r>
              <a:rPr lang="en-US" b="1" dirty="0"/>
              <a:t> muscle</a:t>
            </a:r>
            <a:r>
              <a:rPr lang="en-US" dirty="0"/>
              <a:t> allowing a retractile testis to be manipulated into the </a:t>
            </a:r>
            <a:r>
              <a:rPr lang="en-US" dirty="0" smtClean="0"/>
              <a:t>scrotum.</a:t>
            </a:r>
          </a:p>
          <a:p>
            <a:r>
              <a:rPr lang="en-US" dirty="0" smtClean="0"/>
              <a:t>The </a:t>
            </a:r>
            <a:r>
              <a:rPr lang="en-US" dirty="0" err="1"/>
              <a:t>cremaster</a:t>
            </a:r>
            <a:r>
              <a:rPr lang="en-US" dirty="0"/>
              <a:t> reflex is absent in the newborn and maximum at age 7-8 years.</a:t>
            </a:r>
          </a:p>
        </p:txBody>
      </p:sp>
    </p:spTree>
    <p:extLst>
      <p:ext uri="{BB962C8B-B14F-4D97-AF65-F5344CB8AC3E}">
        <p14:creationId xmlns:p14="http://schemas.microsoft.com/office/powerpoint/2010/main" val="8312873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panose="02040503050406030204" pitchFamily="18" charset="0"/>
                <a:ea typeface="Cambria" panose="02040503050406030204" pitchFamily="18" charset="0"/>
              </a:rPr>
              <a:t>ECTOPIC TESTIS</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lstStyle/>
          <a:p>
            <a:r>
              <a:rPr lang="en-US" b="1" dirty="0"/>
              <a:t>Ectopic testes</a:t>
            </a:r>
            <a:r>
              <a:rPr lang="en-US" dirty="0"/>
              <a:t> are a rare congenital anomaly, differing from undescended testis (cryptorchidism) in that ectopic testis is a congenitally abnormally located testis, that has descended from the abdominal cavity away from the normal path of descent while undescended testis are congenitally abnormally located testis within the normal path of descent.</a:t>
            </a:r>
          </a:p>
        </p:txBody>
      </p:sp>
    </p:spTree>
    <p:extLst>
      <p:ext uri="{BB962C8B-B14F-4D97-AF65-F5344CB8AC3E}">
        <p14:creationId xmlns:p14="http://schemas.microsoft.com/office/powerpoint/2010/main" val="33030194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rcRect/>
          <a:stretch>
            <a:fillRect/>
          </a:stretch>
        </p:blipFill>
        <p:spPr bwMode="auto">
          <a:xfrm>
            <a:off x="2627291" y="365124"/>
            <a:ext cx="8062174" cy="6492875"/>
          </a:xfrm>
          <a:prstGeom prst="rect">
            <a:avLst/>
          </a:prstGeom>
          <a:noFill/>
          <a:ln w="9525">
            <a:noFill/>
            <a:miter lim="800000"/>
            <a:headEnd/>
            <a:tailEnd/>
          </a:ln>
        </p:spPr>
      </p:pic>
    </p:spTree>
    <p:extLst>
      <p:ext uri="{BB962C8B-B14F-4D97-AF65-F5344CB8AC3E}">
        <p14:creationId xmlns:p14="http://schemas.microsoft.com/office/powerpoint/2010/main" val="24895559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Location: </a:t>
            </a:r>
            <a:r>
              <a:rPr lang="en-US" dirty="0" smtClean="0"/>
              <a:t>The </a:t>
            </a:r>
            <a:r>
              <a:rPr lang="en-US" dirty="0"/>
              <a:t>most common region in descending </a:t>
            </a:r>
            <a:r>
              <a:rPr lang="en-US" dirty="0" smtClean="0"/>
              <a:t>order-</a:t>
            </a:r>
            <a:endParaRPr lang="en-US" dirty="0"/>
          </a:p>
          <a:p>
            <a:r>
              <a:rPr lang="en-US" dirty="0" smtClean="0"/>
              <a:t>Superficial inguinal pouch which lies anterior to the external oblique </a:t>
            </a:r>
            <a:r>
              <a:rPr lang="en-US" dirty="0" err="1" smtClean="0"/>
              <a:t>aponeurosis</a:t>
            </a:r>
            <a:endParaRPr lang="en-US" dirty="0" smtClean="0"/>
          </a:p>
          <a:p>
            <a:r>
              <a:rPr lang="en-US" dirty="0" smtClean="0"/>
              <a:t>Perineum / anterior to root of penis</a:t>
            </a:r>
          </a:p>
          <a:p>
            <a:r>
              <a:rPr lang="en-US" dirty="0" smtClean="0"/>
              <a:t>Femoral triangle / upper thigh</a:t>
            </a:r>
          </a:p>
          <a:p>
            <a:r>
              <a:rPr lang="en-US" dirty="0" smtClean="0"/>
              <a:t>Contralateral scrotum</a:t>
            </a:r>
            <a:endParaRPr lang="en-US" dirty="0"/>
          </a:p>
          <a:p>
            <a:endParaRPr lang="en-US" dirty="0"/>
          </a:p>
        </p:txBody>
      </p:sp>
    </p:spTree>
    <p:extLst>
      <p:ext uri="{BB962C8B-B14F-4D97-AF65-F5344CB8AC3E}">
        <p14:creationId xmlns:p14="http://schemas.microsoft.com/office/powerpoint/2010/main" val="40294061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panose="02040503050406030204" pitchFamily="18" charset="0"/>
                <a:ea typeface="Cambria" panose="02040503050406030204" pitchFamily="18" charset="0"/>
              </a:rPr>
              <a:t>CRYPTORCHIDISM</a:t>
            </a:r>
            <a:endParaRPr lang="en-US" b="1" dirty="0">
              <a:latin typeface="Cambria" panose="02040503050406030204" pitchFamily="18" charset="0"/>
              <a:ea typeface="Cambria" panose="02040503050406030204" pitchFamily="18" charset="0"/>
            </a:endParaRPr>
          </a:p>
        </p:txBody>
      </p:sp>
      <p:sp>
        <p:nvSpPr>
          <p:cNvPr id="3" name="Content Placeholder 2"/>
          <p:cNvSpPr>
            <a:spLocks noGrp="1"/>
          </p:cNvSpPr>
          <p:nvPr>
            <p:ph idx="1"/>
          </p:nvPr>
        </p:nvSpPr>
        <p:spPr/>
        <p:txBody>
          <a:bodyPr/>
          <a:lstStyle/>
          <a:p>
            <a:r>
              <a:rPr lang="en-US" b="1" dirty="0"/>
              <a:t>Cryptorchidism</a:t>
            </a:r>
            <a:r>
              <a:rPr lang="en-US" dirty="0"/>
              <a:t> refers to an absence of a testis (or testes) in the scrotal sac. </a:t>
            </a:r>
            <a:endParaRPr lang="en-US" dirty="0" smtClean="0"/>
          </a:p>
          <a:p>
            <a:r>
              <a:rPr lang="en-US" dirty="0" smtClean="0"/>
              <a:t>It </a:t>
            </a:r>
            <a:r>
              <a:rPr lang="en-US" dirty="0"/>
              <a:t>may refer to an undescended testis, ectopic testis, or an atrophic or absent testis. Correct localization of the testes is essential because surgical management varies on location.</a:t>
            </a:r>
          </a:p>
        </p:txBody>
      </p:sp>
    </p:spTree>
    <p:extLst>
      <p:ext uri="{BB962C8B-B14F-4D97-AF65-F5344CB8AC3E}">
        <p14:creationId xmlns:p14="http://schemas.microsoft.com/office/powerpoint/2010/main" val="37246705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p:cNvPicPr>
          <p:nvPr>
            <p:ph idx="1"/>
          </p:nvPr>
        </p:nvPicPr>
        <p:blipFill>
          <a:blip r:embed="rId2"/>
          <a:srcRect/>
          <a:stretch>
            <a:fillRect/>
          </a:stretch>
        </p:blipFill>
        <p:spPr bwMode="auto">
          <a:xfrm>
            <a:off x="2253803" y="141668"/>
            <a:ext cx="7456867" cy="6581104"/>
          </a:xfrm>
          <a:prstGeom prst="rect">
            <a:avLst/>
          </a:prstGeom>
          <a:noFill/>
          <a:ln w="9525">
            <a:noFill/>
            <a:miter lim="800000"/>
            <a:headEnd/>
            <a:tailEnd/>
          </a:ln>
        </p:spPr>
      </p:pic>
    </p:spTree>
    <p:extLst>
      <p:ext uri="{BB962C8B-B14F-4D97-AF65-F5344CB8AC3E}">
        <p14:creationId xmlns:p14="http://schemas.microsoft.com/office/powerpoint/2010/main" val="41237189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Between the 7</a:t>
            </a:r>
            <a:r>
              <a:rPr lang="en-US" baseline="30000" dirty="0" smtClean="0"/>
              <a:t>th</a:t>
            </a:r>
            <a:r>
              <a:rPr lang="en-US" dirty="0" smtClean="0"/>
              <a:t> and 12</a:t>
            </a:r>
            <a:r>
              <a:rPr lang="en-US" baseline="30000" dirty="0" smtClean="0"/>
              <a:t>th</a:t>
            </a:r>
            <a:r>
              <a:rPr lang="en-US" dirty="0" smtClean="0"/>
              <a:t> weeks of gestation – the gubernaculum shortens and pulls the testis, the deferent duct and its vessels downwards.</a:t>
            </a:r>
          </a:p>
          <a:p>
            <a:r>
              <a:rPr lang="en-US" dirty="0" smtClean="0"/>
              <a:t> between the 3</a:t>
            </a:r>
            <a:r>
              <a:rPr lang="en-US" baseline="30000" dirty="0" smtClean="0"/>
              <a:t>rd</a:t>
            </a:r>
            <a:r>
              <a:rPr lang="en-US" dirty="0" smtClean="0"/>
              <a:t> and 7</a:t>
            </a:r>
            <a:r>
              <a:rPr lang="en-US" baseline="30000" dirty="0" smtClean="0"/>
              <a:t>th</a:t>
            </a:r>
            <a:r>
              <a:rPr lang="en-US" dirty="0" smtClean="0"/>
              <a:t> months of intra-uterine life – the testis stay in the area of inguinal canal, so they can enter into it.</a:t>
            </a:r>
          </a:p>
          <a:p>
            <a:r>
              <a:rPr lang="en-US" dirty="0" smtClean="0"/>
              <a:t>They reach the scrotum roughly at the time of birth under the influence of the androgen hormone.</a:t>
            </a:r>
            <a:endParaRPr lang="en-US" dirty="0"/>
          </a:p>
        </p:txBody>
      </p:sp>
    </p:spTree>
    <p:extLst>
      <p:ext uri="{BB962C8B-B14F-4D97-AF65-F5344CB8AC3E}">
        <p14:creationId xmlns:p14="http://schemas.microsoft.com/office/powerpoint/2010/main" val="15119977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While in the 1</a:t>
            </a:r>
            <a:r>
              <a:rPr lang="en-US" baseline="30000" dirty="0" smtClean="0"/>
              <a:t>st</a:t>
            </a:r>
            <a:r>
              <a:rPr lang="en-US" dirty="0" smtClean="0"/>
              <a:t> year of life the upper part of the vaginal process becomes obliterated, only the </a:t>
            </a:r>
            <a:r>
              <a:rPr lang="en-US" dirty="0" err="1" smtClean="0"/>
              <a:t>peritoneo</a:t>
            </a:r>
            <a:r>
              <a:rPr lang="en-US" dirty="0" smtClean="0"/>
              <a:t> – vaginal ligament remains.</a:t>
            </a:r>
          </a:p>
          <a:p>
            <a:r>
              <a:rPr lang="en-US" dirty="0" smtClean="0"/>
              <a:t>The lower portion persists as the tunica </a:t>
            </a:r>
            <a:r>
              <a:rPr lang="en-US" dirty="0" err="1" smtClean="0"/>
              <a:t>vaginalis</a:t>
            </a:r>
            <a:r>
              <a:rPr lang="en-US" dirty="0" smtClean="0"/>
              <a:t> of testis –which consists a parietal and a </a:t>
            </a:r>
            <a:r>
              <a:rPr lang="en-US" smtClean="0"/>
              <a:t>visceral layer.</a:t>
            </a:r>
            <a:endParaRPr lang="en-US" dirty="0"/>
          </a:p>
        </p:txBody>
      </p:sp>
    </p:spTree>
    <p:extLst>
      <p:ext uri="{BB962C8B-B14F-4D97-AF65-F5344CB8AC3E}">
        <p14:creationId xmlns:p14="http://schemas.microsoft.com/office/powerpoint/2010/main" val="25256651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pPr marL="0" indent="0">
              <a:buNone/>
            </a:pPr>
            <a:r>
              <a:rPr lang="en-US" b="1" dirty="0"/>
              <a:t>Key facts:</a:t>
            </a:r>
            <a:endParaRPr lang="en-US" dirty="0"/>
          </a:p>
          <a:p>
            <a:pPr lvl="0"/>
            <a:r>
              <a:rPr lang="en-US" b="1" dirty="0"/>
              <a:t>Testicular descent from the fetal abdominal site into the scrotum is normally complete by birth.</a:t>
            </a:r>
            <a:endParaRPr lang="en-US" dirty="0"/>
          </a:p>
          <a:p>
            <a:pPr lvl="0"/>
            <a:r>
              <a:rPr lang="en-US" b="1" dirty="0"/>
              <a:t>Absence of a scrotal testis (cryptorchidism) may be due to agenesis (rare), </a:t>
            </a:r>
            <a:r>
              <a:rPr lang="en-US" b="1" dirty="0" smtClean="0"/>
              <a:t>intra-abdominal </a:t>
            </a:r>
            <a:r>
              <a:rPr lang="en-US" b="1" dirty="0"/>
              <a:t>arrest, incomplete descent (</a:t>
            </a:r>
            <a:r>
              <a:rPr lang="en-US" b="1" dirty="0" err="1"/>
              <a:t>intracanalicular</a:t>
            </a:r>
            <a:r>
              <a:rPr lang="en-US" b="1" dirty="0"/>
              <a:t>), or ectopic descent (inguinal, </a:t>
            </a:r>
            <a:r>
              <a:rPr lang="en-US" b="1" dirty="0" err="1"/>
              <a:t>perineal</a:t>
            </a:r>
            <a:r>
              <a:rPr lang="en-US" b="1" dirty="0"/>
              <a:t>, </a:t>
            </a:r>
            <a:r>
              <a:rPr lang="en-US" b="1" dirty="0" err="1"/>
              <a:t>crural</a:t>
            </a:r>
            <a:r>
              <a:rPr lang="en-US" b="1" dirty="0"/>
              <a:t>, penile).</a:t>
            </a:r>
            <a:endParaRPr lang="en-US" dirty="0"/>
          </a:p>
          <a:p>
            <a:pPr lvl="0"/>
            <a:r>
              <a:rPr lang="en-US" b="1" dirty="0"/>
              <a:t>Incidence: 2-4% of newborn boys falling to 1.5% at 6 months.</a:t>
            </a:r>
            <a:endParaRPr lang="en-US" dirty="0"/>
          </a:p>
          <a:p>
            <a:pPr lvl="0"/>
            <a:r>
              <a:rPr lang="en-US" b="1" dirty="0"/>
              <a:t>Commoner on the right side.</a:t>
            </a:r>
            <a:endParaRPr lang="en-US" dirty="0"/>
          </a:p>
          <a:p>
            <a:endParaRPr lang="en-US" dirty="0"/>
          </a:p>
        </p:txBody>
      </p:sp>
    </p:spTree>
    <p:extLst>
      <p:ext uri="{BB962C8B-B14F-4D97-AF65-F5344CB8AC3E}">
        <p14:creationId xmlns:p14="http://schemas.microsoft.com/office/powerpoint/2010/main" val="140386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Clinical features:</a:t>
            </a:r>
            <a:endParaRPr lang="en-US" dirty="0"/>
          </a:p>
          <a:p>
            <a:pPr lvl="0"/>
            <a:r>
              <a:rPr lang="en-US" b="1" dirty="0"/>
              <a:t>Undescended testis can be noted at the postnatal check, by parents, or by the GP.</a:t>
            </a:r>
            <a:endParaRPr lang="en-US" dirty="0"/>
          </a:p>
          <a:p>
            <a:pPr lvl="0"/>
            <a:r>
              <a:rPr lang="en-US" b="1" dirty="0"/>
              <a:t>Rarely presents acutely as torsion (tender mass in inguinal region).</a:t>
            </a:r>
            <a:endParaRPr lang="en-US" dirty="0"/>
          </a:p>
          <a:p>
            <a:pPr lvl="0"/>
            <a:r>
              <a:rPr lang="en-US" b="1" dirty="0"/>
              <a:t>A retractile testis is one that can be brought down into the scrotum with gentle manipulation but retracts into the superficial inguinal pouch either spontaneously or with minor pressure.</a:t>
            </a:r>
            <a:endParaRPr lang="en-US" dirty="0"/>
          </a:p>
          <a:p>
            <a:endParaRPr lang="en-US" dirty="0"/>
          </a:p>
        </p:txBody>
      </p:sp>
    </p:spTree>
    <p:extLst>
      <p:ext uri="{BB962C8B-B14F-4D97-AF65-F5344CB8AC3E}">
        <p14:creationId xmlns:p14="http://schemas.microsoft.com/office/powerpoint/2010/main" val="25985787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Diagnosis and investigations:</a:t>
            </a:r>
            <a:endParaRPr lang="en-US" dirty="0"/>
          </a:p>
          <a:p>
            <a:pPr lvl="0"/>
            <a:r>
              <a:rPr lang="en-US" b="1" dirty="0"/>
              <a:t>No investigations are required in palpable undescended testis.</a:t>
            </a:r>
            <a:endParaRPr lang="en-US" dirty="0"/>
          </a:p>
          <a:p>
            <a:pPr lvl="0"/>
            <a:r>
              <a:rPr lang="en-US" b="1" dirty="0"/>
              <a:t>Chromosomal studies and HCG stimulation test may be requested in bilateral impalpable testes.</a:t>
            </a:r>
            <a:endParaRPr lang="en-US" dirty="0"/>
          </a:p>
          <a:p>
            <a:pPr lvl="0"/>
            <a:r>
              <a:rPr lang="en-US" b="1" dirty="0"/>
              <a:t>Ultrasound may help locate an impalpable testis.</a:t>
            </a:r>
            <a:endParaRPr lang="en-US" dirty="0"/>
          </a:p>
          <a:p>
            <a:pPr lvl="0"/>
            <a:r>
              <a:rPr lang="en-US" b="1" dirty="0"/>
              <a:t>Diagnostic laparoscopy is definitive and allows further management.</a:t>
            </a:r>
            <a:endParaRPr lang="en-US" dirty="0"/>
          </a:p>
          <a:p>
            <a:endParaRPr lang="en-US" dirty="0"/>
          </a:p>
        </p:txBody>
      </p:sp>
    </p:spTree>
    <p:extLst>
      <p:ext uri="{BB962C8B-B14F-4D97-AF65-F5344CB8AC3E}">
        <p14:creationId xmlns:p14="http://schemas.microsoft.com/office/powerpoint/2010/main" val="39942780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TotalTime>
  <Words>1562</Words>
  <Application>Microsoft Office PowerPoint</Application>
  <PresentationFormat>Widescreen</PresentationFormat>
  <Paragraphs>100</Paragraphs>
  <Slides>31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31</vt:i4>
      </vt:variant>
    </vt:vector>
  </HeadingPairs>
  <TitlesOfParts>
    <vt:vector size="36" baseType="lpstr">
      <vt:lpstr>Arial</vt:lpstr>
      <vt:lpstr>Calibri</vt:lpstr>
      <vt:lpstr>Calibri Light</vt:lpstr>
      <vt:lpstr>Cambria</vt:lpstr>
      <vt:lpstr>Office Theme</vt:lpstr>
      <vt:lpstr>SHORT CASES IN SURGERY 5</vt:lpstr>
      <vt:lpstr>DESCENT OF TESTIS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Methods of orchidopexy: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RETRACTILE TESTIS</vt:lpstr>
      <vt:lpstr>PowerPoint Presentation</vt:lpstr>
      <vt:lpstr>CHAIR TEST</vt:lpstr>
      <vt:lpstr>ECTOPIC TESTIS</vt:lpstr>
      <vt:lpstr>PowerPoint Presentation</vt:lpstr>
      <vt:lpstr>CRYPTORCHIDISM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CASES IN SURGERY 5</dc:title>
  <dc:creator>User</dc:creator>
  <cp:lastModifiedBy>User</cp:lastModifiedBy>
  <cp:revision>13</cp:revision>
  <dcterms:created xsi:type="dcterms:W3CDTF">2022-01-06T01:40:12Z</dcterms:created>
  <dcterms:modified xsi:type="dcterms:W3CDTF">2022-01-07T16:20:05Z</dcterms:modified>
</cp:coreProperties>
</file>