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8C48-80DE-4684-B020-01C0B58CCB34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AB43-A77A-4010-867F-6454A0FF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190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8C48-80DE-4684-B020-01C0B58CCB34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AB43-A77A-4010-867F-6454A0FF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7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8C48-80DE-4684-B020-01C0B58CCB34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AB43-A77A-4010-867F-6454A0FF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72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8C48-80DE-4684-B020-01C0B58CCB34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AB43-A77A-4010-867F-6454A0FF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687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8C48-80DE-4684-B020-01C0B58CCB34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AB43-A77A-4010-867F-6454A0FF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231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8C48-80DE-4684-B020-01C0B58CCB34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AB43-A77A-4010-867F-6454A0FF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880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8C48-80DE-4684-B020-01C0B58CCB34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AB43-A77A-4010-867F-6454A0FF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28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8C48-80DE-4684-B020-01C0B58CCB34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AB43-A77A-4010-867F-6454A0FF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988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8C48-80DE-4684-B020-01C0B58CCB34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AB43-A77A-4010-867F-6454A0FF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905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8C48-80DE-4684-B020-01C0B58CCB34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AB43-A77A-4010-867F-6454A0FF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227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8C48-80DE-4684-B020-01C0B58CCB34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BAB43-A77A-4010-867F-6454A0FF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52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C8C48-80DE-4684-B020-01C0B58CCB34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BAB43-A77A-4010-867F-6454A0FF1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384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SHORT CASES IN SURGERY</a:t>
            </a:r>
            <a:br>
              <a:rPr lang="en-US" b="1" dirty="0"/>
            </a:br>
            <a:r>
              <a:rPr lang="en-US" b="1" dirty="0" smtClean="0"/>
              <a:t>(4)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DR. ARKAPROVO ROY</a:t>
            </a:r>
          </a:p>
          <a:p>
            <a:r>
              <a:rPr lang="en-US" b="1" dirty="0"/>
              <a:t>ASSOCIATE PROFESRROR, SURGERY, MCH, KOLKATA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EPIGASTRIC, PARAUMBILICAL AND UMBILICAL HERNIA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70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PARAUMBILICAL AND UMBILICAL HERNIA</a:t>
            </a:r>
            <a:endParaRPr lang="en-US"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12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PARAUMBILICAL HERNIA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425" y="1825625"/>
            <a:ext cx="11822806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Introduction: </a:t>
            </a:r>
          </a:p>
          <a:p>
            <a:r>
              <a:rPr lang="en-US" b="1" dirty="0"/>
              <a:t>A </a:t>
            </a:r>
            <a:r>
              <a:rPr lang="en-US" b="1" dirty="0" err="1"/>
              <a:t>paraumbilical</a:t>
            </a:r>
            <a:r>
              <a:rPr lang="en-US" b="1" dirty="0"/>
              <a:t> hernia is a protrusion of the abdominal contents, including mesenteric fat or bowel, through a weak point of the muscles or ligaments near the navel.</a:t>
            </a:r>
          </a:p>
          <a:p>
            <a:r>
              <a:rPr lang="en-US" b="1" dirty="0"/>
              <a:t> It </a:t>
            </a:r>
            <a:r>
              <a:rPr lang="en-US" b="1" dirty="0" smtClean="0"/>
              <a:t>discomforts </a:t>
            </a:r>
            <a:r>
              <a:rPr lang="en-US" b="1" dirty="0"/>
              <a:t>when fatty tissue gets trapped and a lump can be felt or seen.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38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Clinical features:</a:t>
            </a:r>
            <a:endParaRPr lang="en-US" dirty="0"/>
          </a:p>
          <a:p>
            <a:pPr lvl="0"/>
            <a:r>
              <a:rPr lang="en-US" b="1" dirty="0"/>
              <a:t>Occurs commonly in adults, common in </a:t>
            </a:r>
            <a:r>
              <a:rPr lang="en-US" b="1" dirty="0" smtClean="0"/>
              <a:t>females.</a:t>
            </a:r>
            <a:endParaRPr lang="en-US" dirty="0"/>
          </a:p>
          <a:p>
            <a:pPr lvl="0"/>
            <a:r>
              <a:rPr lang="en-US" b="1" dirty="0"/>
              <a:t>It enlarges </a:t>
            </a:r>
            <a:r>
              <a:rPr lang="en-US" b="1" dirty="0" err="1"/>
              <a:t>ovally</a:t>
            </a:r>
            <a:r>
              <a:rPr lang="en-US" b="1" dirty="0"/>
              <a:t>, often attains a large size and sags </a:t>
            </a:r>
            <a:r>
              <a:rPr lang="en-US" b="1" dirty="0" smtClean="0"/>
              <a:t>downwards. </a:t>
            </a:r>
            <a:endParaRPr lang="en-US" dirty="0"/>
          </a:p>
          <a:p>
            <a:pPr lvl="0"/>
            <a:r>
              <a:rPr lang="en-US" b="1" dirty="0"/>
              <a:t>Swelling which has smooth surface, distinct edges, soft, resonant with dragging pain and impulse on </a:t>
            </a:r>
            <a:r>
              <a:rPr lang="en-US" b="1" dirty="0" smtClean="0"/>
              <a:t>coughing.</a:t>
            </a:r>
            <a:endParaRPr lang="en-US" dirty="0"/>
          </a:p>
          <a:p>
            <a:pPr lvl="0"/>
            <a:r>
              <a:rPr lang="en-US" b="1" dirty="0"/>
              <a:t>Neck of sac is relatively narrow, got tendency to go for adhesion, irreducibility and obstruction.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33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Treatment:</a:t>
            </a:r>
            <a:endParaRPr lang="en-US" dirty="0"/>
          </a:p>
          <a:p>
            <a:pPr lvl="0"/>
            <a:r>
              <a:rPr lang="en-US" b="1" dirty="0"/>
              <a:t>Is always surgery – should be done as early as possible – as the hernia is prone to develop obstruction and subsequently strangulation.</a:t>
            </a:r>
            <a:endParaRPr lang="en-US" dirty="0"/>
          </a:p>
          <a:p>
            <a:pPr lvl="0"/>
            <a:r>
              <a:rPr lang="en-US" b="1" dirty="0"/>
              <a:t>Dissection of hernia sac and placement of mesh in retro-rectus plane and under the umbilicus is the ideal treatment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49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Often </a:t>
            </a:r>
            <a:r>
              <a:rPr lang="en-US" b="1" dirty="0" err="1"/>
              <a:t>umbilectomy</a:t>
            </a:r>
            <a:r>
              <a:rPr lang="en-US" b="1" dirty="0"/>
              <a:t> is required and also mesh placement is beneficial (when defect&gt;4cm in size) </a:t>
            </a:r>
            <a:endParaRPr lang="en-US" dirty="0"/>
          </a:p>
          <a:p>
            <a:pPr lvl="0"/>
            <a:r>
              <a:rPr lang="en-US" b="1" dirty="0"/>
              <a:t>Mayo’s operation – double breasting.</a:t>
            </a:r>
            <a:endParaRPr lang="en-US" dirty="0"/>
          </a:p>
          <a:p>
            <a:pPr lvl="0"/>
            <a:r>
              <a:rPr lang="en-US" b="1" dirty="0"/>
              <a:t>If there is strangulation, resection of bowel segment and anastomosis is done followed by repair of the hernia.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39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UMBILICAL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HERNIA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Introduction:</a:t>
            </a:r>
            <a:endParaRPr lang="en-US" dirty="0"/>
          </a:p>
          <a:p>
            <a:pPr lvl="0"/>
            <a:r>
              <a:rPr lang="en-US" b="1" dirty="0"/>
              <a:t>Umbilical hernia develops due to either absence of umbilical fascia or incomplete closure of umbilical defect.</a:t>
            </a:r>
            <a:endParaRPr lang="en-US" dirty="0"/>
          </a:p>
          <a:p>
            <a:pPr lvl="0"/>
            <a:r>
              <a:rPr lang="en-US" b="1" dirty="0"/>
              <a:t>Weakest part is in the umbilical cicatrix is upper part where hernia begins.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Content Placeholder 5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247687" y="1690688"/>
            <a:ext cx="5106113" cy="3371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7594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730" y="1825625"/>
            <a:ext cx="11449318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Clinical features:</a:t>
            </a:r>
            <a:endParaRPr lang="en-US" dirty="0"/>
          </a:p>
          <a:p>
            <a:pPr lvl="0"/>
            <a:r>
              <a:rPr lang="en-US" b="1" dirty="0"/>
              <a:t>Small, centrally placed within the umbilicus.</a:t>
            </a:r>
            <a:endParaRPr lang="en-US" dirty="0"/>
          </a:p>
          <a:p>
            <a:pPr lvl="0"/>
            <a:r>
              <a:rPr lang="en-US" b="1" dirty="0"/>
              <a:t>Often contains pre-peritoneal fat and rarely </a:t>
            </a:r>
            <a:r>
              <a:rPr lang="en-US" b="1" dirty="0" smtClean="0"/>
              <a:t>contains bowel/</a:t>
            </a:r>
            <a:r>
              <a:rPr lang="en-US" b="1" dirty="0" err="1" smtClean="0"/>
              <a:t>omentum</a:t>
            </a:r>
            <a:r>
              <a:rPr lang="en-US" b="1" dirty="0"/>
              <a:t>.</a:t>
            </a:r>
            <a:endParaRPr lang="en-US" dirty="0"/>
          </a:p>
          <a:p>
            <a:pPr lvl="0"/>
            <a:r>
              <a:rPr lang="en-US" b="1" dirty="0"/>
              <a:t>May be painful but rarely strangulates.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877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971" y="1825625"/>
            <a:ext cx="11578107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Investigations:</a:t>
            </a:r>
            <a:endParaRPr lang="en-US" dirty="0"/>
          </a:p>
          <a:p>
            <a:r>
              <a:rPr lang="en-US" b="1" dirty="0"/>
              <a:t>The diagnosis is rarely in doubt. </a:t>
            </a:r>
            <a:endParaRPr lang="en-US" b="1" dirty="0" smtClean="0"/>
          </a:p>
          <a:p>
            <a:r>
              <a:rPr lang="en-US" b="1" dirty="0" smtClean="0"/>
              <a:t>If </a:t>
            </a:r>
            <a:r>
              <a:rPr lang="en-US" b="1" dirty="0"/>
              <a:t>there is concern that a palpable lump may be a </a:t>
            </a:r>
            <a:r>
              <a:rPr lang="en-US" b="1" dirty="0" err="1"/>
              <a:t>lipoma</a:t>
            </a:r>
            <a:r>
              <a:rPr lang="en-US" b="1" dirty="0"/>
              <a:t> or subcutaneous tissue growth then a CT scan can usually confirm the diagnosis.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1338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972" y="1825625"/>
            <a:ext cx="1153947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Treatment: </a:t>
            </a:r>
            <a:endParaRPr lang="en-US" dirty="0"/>
          </a:p>
          <a:p>
            <a:pPr lvl="0"/>
            <a:r>
              <a:rPr lang="en-US" b="1" dirty="0"/>
              <a:t>Initially </a:t>
            </a:r>
            <a:r>
              <a:rPr lang="en-US" b="1" dirty="0" smtClean="0"/>
              <a:t>conservative.</a:t>
            </a:r>
            <a:endParaRPr lang="en-US" dirty="0"/>
          </a:p>
          <a:p>
            <a:pPr lvl="0"/>
            <a:r>
              <a:rPr lang="en-US" b="1" dirty="0"/>
              <a:t>In 93 to 95% cases, it disappear spontaneously in few months after </a:t>
            </a:r>
            <a:r>
              <a:rPr lang="en-US" b="1" dirty="0" smtClean="0"/>
              <a:t>birth.</a:t>
            </a:r>
            <a:endParaRPr lang="en-US" dirty="0"/>
          </a:p>
          <a:p>
            <a:r>
              <a:rPr lang="en-US" b="1" dirty="0" smtClean="0"/>
              <a:t>Surgery.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9662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Indications of Surgery:</a:t>
            </a:r>
            <a:endParaRPr lang="en-US" dirty="0"/>
          </a:p>
          <a:p>
            <a:pPr lvl="0"/>
            <a:r>
              <a:rPr lang="en-US" b="1" dirty="0"/>
              <a:t>Without any complication – can wait </a:t>
            </a:r>
            <a:r>
              <a:rPr lang="en-US" b="1" dirty="0" smtClean="0"/>
              <a:t>up to </a:t>
            </a:r>
            <a:r>
              <a:rPr lang="en-US" b="1" dirty="0"/>
              <a:t>4 years.</a:t>
            </a:r>
            <a:endParaRPr lang="en-US" dirty="0"/>
          </a:p>
          <a:p>
            <a:pPr lvl="0"/>
            <a:r>
              <a:rPr lang="en-US" b="1" dirty="0"/>
              <a:t>If remains irreducible or enlarges in size -  after the age of two years</a:t>
            </a:r>
            <a:endParaRPr lang="en-US" dirty="0"/>
          </a:p>
          <a:p>
            <a:pPr lvl="0"/>
            <a:r>
              <a:rPr lang="en-US" b="1" dirty="0"/>
              <a:t>If the defect is more than 2 cm in size</a:t>
            </a:r>
            <a:endParaRPr lang="en-US" dirty="0"/>
          </a:p>
          <a:p>
            <a:pPr lvl="0"/>
            <a:r>
              <a:rPr lang="en-US" b="1" dirty="0"/>
              <a:t>Acquired/adult hernia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948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hernia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33352" y="365125"/>
            <a:ext cx="6851562" cy="6357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2060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Principles of </a:t>
            </a:r>
            <a:r>
              <a:rPr lang="en-US" b="1" dirty="0" smtClean="0"/>
              <a:t>repair:</a:t>
            </a:r>
            <a:endParaRPr lang="en-US" dirty="0"/>
          </a:p>
          <a:p>
            <a:pPr lvl="0"/>
            <a:r>
              <a:rPr lang="en-US" b="1" dirty="0"/>
              <a:t>Identify edges of </a:t>
            </a:r>
            <a:r>
              <a:rPr lang="en-US" b="1" dirty="0" err="1"/>
              <a:t>hernial</a:t>
            </a:r>
            <a:r>
              <a:rPr lang="en-US" b="1" dirty="0"/>
              <a:t> sac and reduce hernia.</a:t>
            </a:r>
            <a:endParaRPr lang="en-US" dirty="0"/>
          </a:p>
          <a:p>
            <a:pPr lvl="0"/>
            <a:r>
              <a:rPr lang="en-US" b="1" dirty="0"/>
              <a:t>Small defects are usually repaired by an overlapping </a:t>
            </a:r>
            <a:r>
              <a:rPr lang="en-US" b="1" dirty="0" smtClean="0"/>
              <a:t>suture repair using </a:t>
            </a:r>
            <a:r>
              <a:rPr lang="en-US" b="1" dirty="0"/>
              <a:t>non-absorbable suture, </a:t>
            </a:r>
            <a:r>
              <a:rPr lang="en-US" b="1" dirty="0" err="1" smtClean="0"/>
              <a:t>e.g.Prolene</a:t>
            </a:r>
            <a:r>
              <a:rPr lang="en-US" b="1" dirty="0"/>
              <a:t>, without reinforcements</a:t>
            </a:r>
            <a:r>
              <a:rPr lang="en-US" b="1" dirty="0" smtClean="0"/>
              <a:t>.</a:t>
            </a:r>
            <a:endParaRPr lang="en-US" dirty="0"/>
          </a:p>
          <a:p>
            <a:pPr lvl="0"/>
            <a:r>
              <a:rPr lang="en-US" b="1" dirty="0"/>
              <a:t>Larger defects or recurrent hernias may be repaired with mesh (usually polypropylene based, </a:t>
            </a:r>
            <a:r>
              <a:rPr lang="en-US" b="1" dirty="0" smtClean="0"/>
              <a:t>e.g. </a:t>
            </a:r>
            <a:r>
              <a:rPr lang="en-US" b="1" dirty="0" err="1" smtClean="0"/>
              <a:t>Prolene</a:t>
            </a:r>
            <a:r>
              <a:rPr lang="en-US" b="1" dirty="0"/>
              <a:t>), which is usually placed on top of the </a:t>
            </a:r>
            <a:r>
              <a:rPr lang="en-US" b="1" dirty="0" err="1"/>
              <a:t>fascial</a:t>
            </a:r>
            <a:r>
              <a:rPr lang="en-US" b="1" dirty="0"/>
              <a:t> layers.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02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Types </a:t>
            </a:r>
            <a:r>
              <a:rPr lang="en-US" b="1" dirty="0"/>
              <a:t>of Surgery:</a:t>
            </a:r>
            <a:endParaRPr lang="en-US" dirty="0"/>
          </a:p>
          <a:p>
            <a:pPr lvl="0"/>
            <a:r>
              <a:rPr lang="en-US" b="1" dirty="0"/>
              <a:t>Primary closure of the defect.</a:t>
            </a:r>
            <a:endParaRPr lang="en-US" dirty="0"/>
          </a:p>
          <a:p>
            <a:pPr lvl="0"/>
            <a:r>
              <a:rPr lang="en-US" b="1" dirty="0" err="1" smtClean="0"/>
              <a:t>Preperitoneal</a:t>
            </a:r>
            <a:r>
              <a:rPr lang="en-US" b="1" dirty="0" smtClean="0"/>
              <a:t>/</a:t>
            </a:r>
            <a:r>
              <a:rPr lang="en-US" b="1" dirty="0" err="1" smtClean="0"/>
              <a:t>Retrorectus</a:t>
            </a:r>
            <a:r>
              <a:rPr lang="en-US" b="1" dirty="0" smtClean="0"/>
              <a:t>/</a:t>
            </a:r>
            <a:r>
              <a:rPr lang="en-US" b="1" dirty="0" err="1" smtClean="0"/>
              <a:t>Sublay</a:t>
            </a:r>
            <a:r>
              <a:rPr lang="en-US" b="1" dirty="0" smtClean="0"/>
              <a:t> </a:t>
            </a:r>
            <a:r>
              <a:rPr lang="en-US" b="1" dirty="0"/>
              <a:t>mesh repair&gt; 4 cm size defect</a:t>
            </a:r>
            <a:endParaRPr lang="en-US" dirty="0"/>
          </a:p>
          <a:p>
            <a:pPr lvl="0"/>
            <a:r>
              <a:rPr lang="en-US" b="1" dirty="0" err="1"/>
              <a:t>Umbilectomy</a:t>
            </a:r>
            <a:r>
              <a:rPr lang="en-US" b="1" dirty="0"/>
              <a:t> </a:t>
            </a:r>
            <a:endParaRPr lang="en-US" dirty="0"/>
          </a:p>
          <a:p>
            <a:pPr lvl="0"/>
            <a:r>
              <a:rPr lang="en-US" b="1" dirty="0"/>
              <a:t>Open dual PTFE and polypropylene mesh replacement</a:t>
            </a:r>
            <a:endParaRPr lang="en-US" dirty="0"/>
          </a:p>
          <a:p>
            <a:pPr lvl="0"/>
            <a:r>
              <a:rPr lang="en-US" b="1" dirty="0"/>
              <a:t>Laparoscopic umbilical hernia </a:t>
            </a:r>
            <a:r>
              <a:rPr lang="en-US" b="1" dirty="0" smtClean="0"/>
              <a:t>repair(IPOM/IPOM Plus)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667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EPIGASTRIC HERNIA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Introduction:</a:t>
            </a:r>
            <a:endParaRPr lang="en-US" dirty="0"/>
          </a:p>
          <a:p>
            <a:pPr lvl="0"/>
            <a:r>
              <a:rPr lang="en-US" b="1" dirty="0"/>
              <a:t>These arise through the midline raphe (</a:t>
            </a:r>
            <a:r>
              <a:rPr lang="en-US" b="1" dirty="0" err="1"/>
              <a:t>linea</a:t>
            </a:r>
            <a:r>
              <a:rPr lang="en-US" b="1" dirty="0"/>
              <a:t> alba) anywhere between the xiphoid process and the umbilicus, usually midway. When close to the umbilicus they are called </a:t>
            </a:r>
            <a:r>
              <a:rPr lang="en-US" b="1" dirty="0" err="1"/>
              <a:t>supraumbilical</a:t>
            </a:r>
            <a:r>
              <a:rPr lang="en-US" b="1" dirty="0"/>
              <a:t> hernias.</a:t>
            </a:r>
            <a:endParaRPr lang="en-US" dirty="0"/>
          </a:p>
          <a:p>
            <a:pPr lvl="0"/>
            <a:r>
              <a:rPr lang="en-US" b="1" dirty="0" err="1"/>
              <a:t>Epigastric</a:t>
            </a:r>
            <a:r>
              <a:rPr lang="en-US" b="1" dirty="0"/>
              <a:t> hernias begin with a transverse split in the midline raphe.</a:t>
            </a:r>
            <a:endParaRPr lang="en-US" dirty="0"/>
          </a:p>
          <a:p>
            <a:pPr lvl="0"/>
            <a:r>
              <a:rPr lang="en-US" b="1" dirty="0"/>
              <a:t>The </a:t>
            </a:r>
            <a:r>
              <a:rPr lang="en-US" b="1" dirty="0" smtClean="0"/>
              <a:t>defect is </a:t>
            </a:r>
            <a:r>
              <a:rPr lang="en-US" b="1" dirty="0"/>
              <a:t>elliptical. </a:t>
            </a:r>
            <a:endParaRPr lang="en-US" dirty="0"/>
          </a:p>
          <a:p>
            <a:pPr lvl="0"/>
            <a:r>
              <a:rPr lang="en-US" b="1" dirty="0"/>
              <a:t>It has been </a:t>
            </a:r>
            <a:r>
              <a:rPr lang="en-US" b="1" dirty="0" err="1"/>
              <a:t>hypothesised</a:t>
            </a:r>
            <a:r>
              <a:rPr lang="en-US" b="1" dirty="0"/>
              <a:t> that the defect occurs at the site where small blood vessels pierce the </a:t>
            </a:r>
            <a:r>
              <a:rPr lang="en-US" b="1" dirty="0" err="1"/>
              <a:t>linea</a:t>
            </a:r>
            <a:r>
              <a:rPr lang="en-US" b="1" dirty="0"/>
              <a:t> alba or, more likely, that it arises at weaknesses due to abnormal </a:t>
            </a:r>
            <a:r>
              <a:rPr lang="en-US" b="1" dirty="0" err="1"/>
              <a:t>decussation</a:t>
            </a:r>
            <a:r>
              <a:rPr lang="en-US" b="1" dirty="0"/>
              <a:t> of </a:t>
            </a:r>
            <a:r>
              <a:rPr lang="en-US" b="1" dirty="0" err="1"/>
              <a:t>aponeurotic</a:t>
            </a:r>
            <a:r>
              <a:rPr lang="en-US" b="1" dirty="0"/>
              <a:t> </a:t>
            </a:r>
            <a:r>
              <a:rPr lang="en-US" b="1" dirty="0" err="1"/>
              <a:t>fibres</a:t>
            </a:r>
            <a:r>
              <a:rPr lang="en-US" b="1" dirty="0"/>
              <a:t> related to heavy physical activity.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8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err="1" smtClean="0"/>
              <a:t>Epigastric</a:t>
            </a:r>
            <a:r>
              <a:rPr lang="en-US" b="1" dirty="0" smtClean="0"/>
              <a:t> hernia defects are usually less than 1 cm in maximum diameter and commonly contain only </a:t>
            </a:r>
            <a:r>
              <a:rPr lang="en-US" b="1" dirty="0" err="1" smtClean="0"/>
              <a:t>extraperitoneal</a:t>
            </a:r>
            <a:r>
              <a:rPr lang="en-US" b="1" dirty="0" smtClean="0"/>
              <a:t> fat which gradually enlarges, spreading in the subcutaneous plane to resemble the shape of a mushroom. </a:t>
            </a:r>
            <a:endParaRPr lang="en-US" dirty="0" smtClean="0"/>
          </a:p>
          <a:p>
            <a:pPr lvl="0"/>
            <a:r>
              <a:rPr lang="en-US" b="1" dirty="0" smtClean="0"/>
              <a:t>When very large they may contain a peritoneal sac but rarely any bowel. </a:t>
            </a:r>
            <a:endParaRPr lang="en-US" dirty="0" smtClean="0"/>
          </a:p>
          <a:p>
            <a:pPr lvl="0"/>
            <a:r>
              <a:rPr lang="en-US" b="1" dirty="0" smtClean="0"/>
              <a:t>More than one hernia may be present.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17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/>
              <a:t>Aetiology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b="1" dirty="0"/>
              <a:t>Incidence 1-5%</a:t>
            </a:r>
            <a:endParaRPr lang="en-US" dirty="0"/>
          </a:p>
          <a:p>
            <a:pPr lvl="0"/>
            <a:r>
              <a:rPr lang="en-US" b="1" dirty="0"/>
              <a:t>Men&gt; women</a:t>
            </a:r>
            <a:endParaRPr lang="en-US" dirty="0"/>
          </a:p>
          <a:p>
            <a:pPr lvl="0"/>
            <a:r>
              <a:rPr lang="en-US" b="1" dirty="0"/>
              <a:t>20% multiple</a:t>
            </a:r>
            <a:endParaRPr lang="en-US" dirty="0"/>
          </a:p>
          <a:p>
            <a:r>
              <a:rPr lang="en-US" b="1" dirty="0"/>
              <a:t>The primary risk factors are obesity and pregnancy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42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729" y="1825625"/>
            <a:ext cx="1141068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Clinical features:</a:t>
            </a:r>
            <a:endParaRPr lang="en-US" dirty="0"/>
          </a:p>
          <a:p>
            <a:pPr lvl="0"/>
            <a:r>
              <a:rPr lang="en-US" b="1" dirty="0"/>
              <a:t>The patients are often fit, healthy males between 25 and 40 years of age. </a:t>
            </a:r>
            <a:endParaRPr lang="en-US" dirty="0"/>
          </a:p>
          <a:p>
            <a:pPr lvl="0"/>
            <a:r>
              <a:rPr lang="en-US" b="1" dirty="0"/>
              <a:t>These hernias can be very painful even when the swelling is the size of a pea due to the fatty contents becoming nipped sufficiently to produce partial strangulation. </a:t>
            </a:r>
            <a:endParaRPr lang="en-US" dirty="0"/>
          </a:p>
          <a:p>
            <a:pPr lvl="0"/>
            <a:r>
              <a:rPr lang="en-US" b="1" dirty="0"/>
              <a:t>The pain may mimic that of a peptic ulcer but symptoms should not be ascribed to the hernia until gastrointestinal pathology has been excluded.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1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68" y="1825625"/>
            <a:ext cx="11951594" cy="4351338"/>
          </a:xfrm>
        </p:spPr>
        <p:txBody>
          <a:bodyPr/>
          <a:lstStyle/>
          <a:p>
            <a:pPr lvl="0"/>
            <a:r>
              <a:rPr lang="en-US" b="1" dirty="0" smtClean="0"/>
              <a:t>A soft midline swelling can often be felt more easily than it can be seen. </a:t>
            </a:r>
            <a:endParaRPr lang="en-US" dirty="0" smtClean="0"/>
          </a:p>
          <a:p>
            <a:pPr lvl="0"/>
            <a:r>
              <a:rPr lang="en-US" b="1" dirty="0" smtClean="0"/>
              <a:t>It may be locally tender. </a:t>
            </a:r>
          </a:p>
          <a:p>
            <a:pPr lvl="0"/>
            <a:r>
              <a:rPr lang="en-US" b="1" dirty="0" smtClean="0"/>
              <a:t>It is unlikely to be reducible because of the narrow neck. </a:t>
            </a:r>
          </a:p>
          <a:p>
            <a:pPr lvl="0"/>
            <a:r>
              <a:rPr lang="en-US" b="1" dirty="0" smtClean="0"/>
              <a:t>It may resemble a </a:t>
            </a:r>
            <a:r>
              <a:rPr lang="en-US" b="1" dirty="0" err="1" smtClean="0"/>
              <a:t>lipoma</a:t>
            </a:r>
            <a:r>
              <a:rPr lang="en-US" b="1" dirty="0" smtClean="0"/>
              <a:t>.</a:t>
            </a:r>
            <a:endParaRPr lang="en-US" dirty="0" smtClean="0"/>
          </a:p>
          <a:p>
            <a:pPr lvl="0"/>
            <a:r>
              <a:rPr lang="en-US" b="1" dirty="0" smtClean="0"/>
              <a:t>A cough impulse may or may not be felt.</a:t>
            </a:r>
            <a:r>
              <a:rPr lang="en-US" b="1" i="1" dirty="0" smtClean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34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Treatment:</a:t>
            </a:r>
            <a:endParaRPr lang="en-US" dirty="0"/>
          </a:p>
          <a:p>
            <a:pPr lvl="0"/>
            <a:r>
              <a:rPr lang="en-US" b="1" dirty="0"/>
              <a:t>Very small </a:t>
            </a:r>
            <a:r>
              <a:rPr lang="en-US" b="1" dirty="0" err="1"/>
              <a:t>epigastric</a:t>
            </a:r>
            <a:r>
              <a:rPr lang="en-US" b="1" dirty="0"/>
              <a:t> hernias have been known to disappear spontaneously, probably due to infarction of the fat. </a:t>
            </a:r>
            <a:endParaRPr lang="en-US" dirty="0"/>
          </a:p>
          <a:p>
            <a:pPr lvl="0"/>
            <a:r>
              <a:rPr lang="en-US" b="1" dirty="0"/>
              <a:t>Small to moderate-sized hernias without a peritoneal sac are not inherently dangerous and surgery should only be offered if the hernia is sufficiently symptomatic.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69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Operation:</a:t>
            </a:r>
            <a:endParaRPr lang="en-US" dirty="0"/>
          </a:p>
          <a:p>
            <a:pPr lvl="0"/>
            <a:r>
              <a:rPr lang="en-US" b="1" dirty="0"/>
              <a:t>This may be done by open or laparoscopic surgery.</a:t>
            </a:r>
            <a:endParaRPr lang="en-US" dirty="0"/>
          </a:p>
          <a:p>
            <a:pPr lvl="0"/>
            <a:r>
              <a:rPr lang="en-US" b="1" dirty="0" smtClean="0"/>
              <a:t>The </a:t>
            </a:r>
            <a:r>
              <a:rPr lang="en-US" b="1" dirty="0"/>
              <a:t>most common cause of ‘</a:t>
            </a:r>
            <a:r>
              <a:rPr lang="en-US" b="1" err="1"/>
              <a:t>recurrence</a:t>
            </a:r>
            <a:r>
              <a:rPr lang="en-US" b="1" smtClean="0"/>
              <a:t>’ is </a:t>
            </a:r>
            <a:r>
              <a:rPr lang="en-US" b="1" dirty="0"/>
              <a:t>failure to identify a second defect at the time of original repair.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61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854</Words>
  <Application>Microsoft Office PowerPoint</Application>
  <PresentationFormat>Widescreen</PresentationFormat>
  <Paragraphs>80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Cambria</vt:lpstr>
      <vt:lpstr>Office Theme</vt:lpstr>
      <vt:lpstr>SHORT CASES IN SURGERY (4)</vt:lpstr>
      <vt:lpstr>PowerPoint Presentation</vt:lpstr>
      <vt:lpstr>EPIGASTRIC HERNIA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PARAUMBILICAL AND UMBILICAL HERNIA</vt:lpstr>
      <vt:lpstr>PARAUMBILICAL HERNIA</vt:lpstr>
      <vt:lpstr>PowerPoint Presentation</vt:lpstr>
      <vt:lpstr>PowerPoint Presentation</vt:lpstr>
      <vt:lpstr>PowerPoint Presentation</vt:lpstr>
      <vt:lpstr>UMBILICAL HERNIA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14</cp:revision>
  <dcterms:created xsi:type="dcterms:W3CDTF">2022-01-05T10:21:15Z</dcterms:created>
  <dcterms:modified xsi:type="dcterms:W3CDTF">2022-01-05T16:13:46Z</dcterms:modified>
</cp:coreProperties>
</file>