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8" r:id="rId4"/>
    <p:sldId id="272" r:id="rId5"/>
    <p:sldId id="283" r:id="rId6"/>
    <p:sldId id="284" r:id="rId7"/>
    <p:sldId id="279" r:id="rId8"/>
    <p:sldId id="260" r:id="rId9"/>
    <p:sldId id="287" r:id="rId10"/>
    <p:sldId id="288" r:id="rId11"/>
    <p:sldId id="289" r:id="rId12"/>
    <p:sldId id="290" r:id="rId13"/>
    <p:sldId id="291" r:id="rId14"/>
    <p:sldId id="282" r:id="rId15"/>
    <p:sldId id="286" r:id="rId16"/>
    <p:sldId id="285" r:id="rId17"/>
    <p:sldId id="280" r:id="rId18"/>
    <p:sldId id="262" r:id="rId19"/>
    <p:sldId id="293" r:id="rId20"/>
    <p:sldId id="294" r:id="rId21"/>
    <p:sldId id="295" r:id="rId22"/>
    <p:sldId id="273" r:id="rId23"/>
    <p:sldId id="275" r:id="rId24"/>
    <p:sldId id="274" r:id="rId25"/>
    <p:sldId id="276" r:id="rId26"/>
    <p:sldId id="263" r:id="rId27"/>
    <p:sldId id="265" r:id="rId28"/>
    <p:sldId id="292" r:id="rId29"/>
    <p:sldId id="266" r:id="rId30"/>
    <p:sldId id="278" r:id="rId31"/>
    <p:sldId id="296" r:id="rId32"/>
    <p:sldId id="267" r:id="rId33"/>
    <p:sldId id="297" r:id="rId34"/>
    <p:sldId id="298" r:id="rId35"/>
    <p:sldId id="299" r:id="rId36"/>
    <p:sldId id="315" r:id="rId37"/>
    <p:sldId id="316" r:id="rId38"/>
    <p:sldId id="317" r:id="rId39"/>
    <p:sldId id="300" r:id="rId40"/>
    <p:sldId id="301" r:id="rId41"/>
    <p:sldId id="302" r:id="rId42"/>
    <p:sldId id="303" r:id="rId43"/>
    <p:sldId id="319" r:id="rId44"/>
    <p:sldId id="304" r:id="rId45"/>
    <p:sldId id="305" r:id="rId46"/>
    <p:sldId id="306" r:id="rId47"/>
    <p:sldId id="307" r:id="rId48"/>
    <p:sldId id="308" r:id="rId49"/>
    <p:sldId id="309" r:id="rId50"/>
    <p:sldId id="310" r:id="rId51"/>
    <p:sldId id="318" r:id="rId52"/>
    <p:sldId id="311" r:id="rId53"/>
    <p:sldId id="312" r:id="rId54"/>
    <p:sldId id="313" r:id="rId55"/>
    <p:sldId id="314" r:id="rId56"/>
    <p:sldId id="320" r:id="rId57"/>
    <p:sldId id="321" r:id="rId58"/>
    <p:sldId id="322" r:id="rId59"/>
    <p:sldId id="362" r:id="rId60"/>
    <p:sldId id="323" r:id="rId61"/>
    <p:sldId id="324" r:id="rId62"/>
    <p:sldId id="325" r:id="rId63"/>
    <p:sldId id="326" r:id="rId64"/>
    <p:sldId id="327" r:id="rId65"/>
    <p:sldId id="328" r:id="rId66"/>
    <p:sldId id="329" r:id="rId67"/>
    <p:sldId id="330" r:id="rId68"/>
    <p:sldId id="331" r:id="rId69"/>
    <p:sldId id="332" r:id="rId70"/>
    <p:sldId id="333" r:id="rId71"/>
    <p:sldId id="335" r:id="rId72"/>
    <p:sldId id="334" r:id="rId73"/>
    <p:sldId id="336" r:id="rId74"/>
    <p:sldId id="337" r:id="rId75"/>
    <p:sldId id="338" r:id="rId76"/>
    <p:sldId id="339" r:id="rId77"/>
    <p:sldId id="340" r:id="rId78"/>
    <p:sldId id="363" r:id="rId79"/>
    <p:sldId id="341" r:id="rId80"/>
    <p:sldId id="342" r:id="rId81"/>
    <p:sldId id="343" r:id="rId82"/>
    <p:sldId id="364" r:id="rId83"/>
    <p:sldId id="344" r:id="rId84"/>
    <p:sldId id="365" r:id="rId85"/>
    <p:sldId id="345" r:id="rId86"/>
    <p:sldId id="346" r:id="rId87"/>
    <p:sldId id="347" r:id="rId88"/>
    <p:sldId id="366" r:id="rId89"/>
    <p:sldId id="348" r:id="rId90"/>
    <p:sldId id="349" r:id="rId91"/>
    <p:sldId id="350" r:id="rId92"/>
    <p:sldId id="351" r:id="rId93"/>
    <p:sldId id="353" r:id="rId94"/>
    <p:sldId id="352" r:id="rId95"/>
    <p:sldId id="367" r:id="rId96"/>
    <p:sldId id="354" r:id="rId97"/>
    <p:sldId id="355" r:id="rId98"/>
    <p:sldId id="368" r:id="rId99"/>
    <p:sldId id="356" r:id="rId100"/>
    <p:sldId id="357" r:id="rId101"/>
    <p:sldId id="358" r:id="rId102"/>
    <p:sldId id="359" r:id="rId103"/>
    <p:sldId id="360" r:id="rId104"/>
    <p:sldId id="369" r:id="rId105"/>
    <p:sldId id="361"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4" d="100"/>
          <a:sy n="64" d="100"/>
        </p:scale>
        <p:origin x="-984"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E99CC-96ED-4565-A705-0D72B7349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DBFC03A-DDC4-4996-B10B-90E1BCB41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0DF0133-E0C4-46F6-8524-C366E1186EE0}"/>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5" name="Footer Placeholder 4">
            <a:extLst>
              <a:ext uri="{FF2B5EF4-FFF2-40B4-BE49-F238E27FC236}">
                <a16:creationId xmlns:a16="http://schemas.microsoft.com/office/drawing/2014/main" xmlns="" id="{7B0992F3-AE5E-4DD8-9BD1-41F9437E46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111A979-84A2-4E9C-BCD5-BB081DE99163}"/>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123838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AA9CD-1C87-4FD9-B0B7-67531750EB3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A707570E-E12C-4BAC-B65A-4565C47E0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3EBD83C-189A-48CB-828A-AECD76B9264C}"/>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5" name="Footer Placeholder 4">
            <a:extLst>
              <a:ext uri="{FF2B5EF4-FFF2-40B4-BE49-F238E27FC236}">
                <a16:creationId xmlns:a16="http://schemas.microsoft.com/office/drawing/2014/main" xmlns="" id="{C74333DD-771B-468B-B233-2FB2134159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5A17113-2C25-416E-8012-C340D5B2DB06}"/>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187855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C7FD314-6EE5-4FC0-AF44-7876D171E3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8515026-AA01-49AD-B16F-60FE1FC9C3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8504AA3-E0A6-4277-902A-3007F33E8766}"/>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5" name="Footer Placeholder 4">
            <a:extLst>
              <a:ext uri="{FF2B5EF4-FFF2-40B4-BE49-F238E27FC236}">
                <a16:creationId xmlns:a16="http://schemas.microsoft.com/office/drawing/2014/main" xmlns="" id="{E8A7C5AA-85BF-4C7D-8F29-F5E56DE9B2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86105D6-AA8A-4D2E-9D59-E99724E6E9D6}"/>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8667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5B3D4-BE0A-4402-AB53-8641003015A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CE30FEC-5885-4D96-B633-7F3AB60A4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859C27B-61E0-44C5-96DE-D2056F6F7FB7}"/>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5" name="Footer Placeholder 4">
            <a:extLst>
              <a:ext uri="{FF2B5EF4-FFF2-40B4-BE49-F238E27FC236}">
                <a16:creationId xmlns:a16="http://schemas.microsoft.com/office/drawing/2014/main" xmlns="" id="{7D0A467D-E2EE-40EC-951B-AED295F3A5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FFE63F5-B6B6-4C6B-9AE7-05FDB1C837A4}"/>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41373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B7A98-B182-4BAD-8EF1-222A15C48E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C92EA8B-F4EF-4E28-B3FD-89A8E69DB5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BC6533-6AA4-40E0-B9EC-74F69800B41E}"/>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5" name="Footer Placeholder 4">
            <a:extLst>
              <a:ext uri="{FF2B5EF4-FFF2-40B4-BE49-F238E27FC236}">
                <a16:creationId xmlns:a16="http://schemas.microsoft.com/office/drawing/2014/main" xmlns="" id="{F1994BAB-F224-45FD-A074-4791EF0556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E32C6B3-28DB-4300-9EBA-E75AB4E6CF03}"/>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147898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44B56-5E18-4599-A03B-BAA9EE184A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27DFA51-6F05-4072-BCE6-052035439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FFAA93EE-A610-4837-9ADA-9D14C4F35F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66F6BBCA-1D9F-4A2D-BCE9-C5CD6194A92A}"/>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6" name="Footer Placeholder 5">
            <a:extLst>
              <a:ext uri="{FF2B5EF4-FFF2-40B4-BE49-F238E27FC236}">
                <a16:creationId xmlns:a16="http://schemas.microsoft.com/office/drawing/2014/main" xmlns="" id="{B14789B1-AE41-4595-BCE0-DE2B47EF38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6BFE9C16-05F1-4664-A605-872BAA8781CF}"/>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64668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5C934-B236-4AF6-BF29-461940462C2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3224E5E-45EE-4D40-A4F8-39C7ADABC8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695E6A9-2AD5-4701-9EAF-E8A82A1FF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85A45ED8-3135-4F25-896A-A13B74507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3423D2-A7B4-4C3B-A946-85DC6BE000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B33709D-6AB9-4987-8BFF-A92C21A071BD}"/>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8" name="Footer Placeholder 7">
            <a:extLst>
              <a:ext uri="{FF2B5EF4-FFF2-40B4-BE49-F238E27FC236}">
                <a16:creationId xmlns:a16="http://schemas.microsoft.com/office/drawing/2014/main" xmlns="" id="{836C7243-E2B2-450D-A838-1FDFA09088D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B2CE03DD-2976-4F45-982B-D679D2786F87}"/>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33358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6A1E8-A36D-4FC7-9505-66FB0807EC8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29212FB-3C44-406E-85FC-2ECC6A50C543}"/>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4" name="Footer Placeholder 3">
            <a:extLst>
              <a:ext uri="{FF2B5EF4-FFF2-40B4-BE49-F238E27FC236}">
                <a16:creationId xmlns:a16="http://schemas.microsoft.com/office/drawing/2014/main" xmlns="" id="{5DDF3C13-75DE-4D91-A1A6-C91605740F6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D2A69A78-2DA3-4215-BF96-FE0FFCE2921D}"/>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34237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392544-AE3D-44D1-840A-61AE0D38F571}"/>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3" name="Footer Placeholder 2">
            <a:extLst>
              <a:ext uri="{FF2B5EF4-FFF2-40B4-BE49-F238E27FC236}">
                <a16:creationId xmlns:a16="http://schemas.microsoft.com/office/drawing/2014/main" xmlns="" id="{708FE55C-74F5-4532-BC6D-66360160909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8703963E-52FB-479C-9E58-2AF8B1308463}"/>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412204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9B091-0AF6-45DD-8C4C-944E7A1A9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BAE7195-234D-48FA-8B0C-F8057A77B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EF146846-C926-4E4E-B51A-966FF1348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BDD137-D20E-4016-B61F-9FE74ECDA6D1}"/>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6" name="Footer Placeholder 5">
            <a:extLst>
              <a:ext uri="{FF2B5EF4-FFF2-40B4-BE49-F238E27FC236}">
                <a16:creationId xmlns:a16="http://schemas.microsoft.com/office/drawing/2014/main" xmlns="" id="{BE9019D5-5A67-4B45-A2D0-FEB0AFC9BA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B7F65D4-CA68-43A9-8609-017932D8138A}"/>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62949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8C744-256D-4320-A63B-5A96FA88F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05ECD3C7-4148-4EF2-85B8-62B92B85E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C199E99F-ADDC-441F-A0CE-40DEFF193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1737C8-5488-4CC7-A810-AB48F91E191C}"/>
              </a:ext>
            </a:extLst>
          </p:cNvPr>
          <p:cNvSpPr>
            <a:spLocks noGrp="1"/>
          </p:cNvSpPr>
          <p:nvPr>
            <p:ph type="dt" sz="half" idx="10"/>
          </p:nvPr>
        </p:nvSpPr>
        <p:spPr/>
        <p:txBody>
          <a:bodyPr/>
          <a:lstStyle/>
          <a:p>
            <a:fld id="{ADB532AD-6928-4475-9DD6-A5598E79F3E7}" type="datetimeFigureOut">
              <a:rPr lang="en-IN" smtClean="0"/>
              <a:t>11-07-2021</a:t>
            </a:fld>
            <a:endParaRPr lang="en-IN"/>
          </a:p>
        </p:txBody>
      </p:sp>
      <p:sp>
        <p:nvSpPr>
          <p:cNvPr id="6" name="Footer Placeholder 5">
            <a:extLst>
              <a:ext uri="{FF2B5EF4-FFF2-40B4-BE49-F238E27FC236}">
                <a16:creationId xmlns:a16="http://schemas.microsoft.com/office/drawing/2014/main" xmlns="" id="{E3639A2E-B97A-4B4E-9DA0-B6096B82E6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76AD7EF-F677-44E1-A7F5-9D3102BB01FF}"/>
              </a:ext>
            </a:extLst>
          </p:cNvPr>
          <p:cNvSpPr>
            <a:spLocks noGrp="1"/>
          </p:cNvSpPr>
          <p:nvPr>
            <p:ph type="sldNum" sz="quarter" idx="12"/>
          </p:nvPr>
        </p:nvSpPr>
        <p:spPr/>
        <p:txBody>
          <a:bodyPr/>
          <a:lstStyle/>
          <a:p>
            <a:fld id="{350055F0-6589-48E0-BCBE-220A9A9DAE41}" type="slidenum">
              <a:rPr lang="en-IN" smtClean="0"/>
              <a:t>‹#›</a:t>
            </a:fld>
            <a:endParaRPr lang="en-IN"/>
          </a:p>
        </p:txBody>
      </p:sp>
    </p:spTree>
    <p:extLst>
      <p:ext uri="{BB962C8B-B14F-4D97-AF65-F5344CB8AC3E}">
        <p14:creationId xmlns:p14="http://schemas.microsoft.com/office/powerpoint/2010/main" val="236555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580DF5-90BB-4DCF-82F2-E2302C0943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F1544D5-936E-4E0A-AA42-6E5B83503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F0DCE75-D518-4278-B7DF-FC17C0C2B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532AD-6928-4475-9DD6-A5598E79F3E7}" type="datetimeFigureOut">
              <a:rPr lang="en-IN" smtClean="0"/>
              <a:t>11-07-2021</a:t>
            </a:fld>
            <a:endParaRPr lang="en-IN"/>
          </a:p>
        </p:txBody>
      </p:sp>
      <p:sp>
        <p:nvSpPr>
          <p:cNvPr id="5" name="Footer Placeholder 4">
            <a:extLst>
              <a:ext uri="{FF2B5EF4-FFF2-40B4-BE49-F238E27FC236}">
                <a16:creationId xmlns:a16="http://schemas.microsoft.com/office/drawing/2014/main" xmlns="" id="{097B424B-3A24-4C05-8660-92F3B64C8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A4C521C4-5622-44C6-A5B1-A8EC5D532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055F0-6589-48E0-BCBE-220A9A9DAE41}" type="slidenum">
              <a:rPr lang="en-IN" smtClean="0"/>
              <a:t>‹#›</a:t>
            </a:fld>
            <a:endParaRPr lang="en-IN"/>
          </a:p>
        </p:txBody>
      </p:sp>
    </p:spTree>
    <p:extLst>
      <p:ext uri="{BB962C8B-B14F-4D97-AF65-F5344CB8AC3E}">
        <p14:creationId xmlns:p14="http://schemas.microsoft.com/office/powerpoint/2010/main" val="68423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2EE8C-8C52-40F8-9A27-74B19F008FED}"/>
              </a:ext>
            </a:extLst>
          </p:cNvPr>
          <p:cNvSpPr>
            <a:spLocks noGrp="1"/>
          </p:cNvSpPr>
          <p:nvPr>
            <p:ph type="ctrTitle"/>
          </p:nvPr>
        </p:nvSpPr>
        <p:spPr>
          <a:xfrm>
            <a:off x="1524000" y="757988"/>
            <a:ext cx="9144000" cy="1629611"/>
          </a:xfrm>
        </p:spPr>
        <p:txBody>
          <a:bodyPr>
            <a:normAutofit/>
          </a:bodyPr>
          <a:lstStyle/>
          <a:p>
            <a:r>
              <a:rPr lang="en-IN" b="1" dirty="0" smtClean="0">
                <a:solidFill>
                  <a:srgbClr val="FF0000"/>
                </a:solidFill>
                <a:latin typeface="Arial Black" pitchFamily="34" charset="0"/>
              </a:rPr>
              <a:t>VARICOSE VEINS</a:t>
            </a:r>
            <a:endParaRPr lang="en-IN" b="1" dirty="0">
              <a:solidFill>
                <a:srgbClr val="FF0000"/>
              </a:solidFill>
              <a:latin typeface="Arial Black" pitchFamily="34" charset="0"/>
            </a:endParaRPr>
          </a:p>
        </p:txBody>
      </p:sp>
      <p:sp>
        <p:nvSpPr>
          <p:cNvPr id="3" name="Subtitle 2">
            <a:extLst>
              <a:ext uri="{FF2B5EF4-FFF2-40B4-BE49-F238E27FC236}">
                <a16:creationId xmlns:a16="http://schemas.microsoft.com/office/drawing/2014/main" xmlns="" id="{9B7FB0ED-C255-4A1F-89B9-78D150F7D810}"/>
              </a:ext>
            </a:extLst>
          </p:cNvPr>
          <p:cNvSpPr>
            <a:spLocks noGrp="1"/>
          </p:cNvSpPr>
          <p:nvPr>
            <p:ph type="subTitle" idx="1"/>
          </p:nvPr>
        </p:nvSpPr>
        <p:spPr>
          <a:xfrm>
            <a:off x="3056021" y="2563318"/>
            <a:ext cx="7952874" cy="2959177"/>
          </a:xfrm>
        </p:spPr>
        <p:txBody>
          <a:bodyPr>
            <a:normAutofit/>
          </a:bodyPr>
          <a:lstStyle/>
          <a:p>
            <a:endParaRPr lang="en-IN" b="1" dirty="0" smtClean="0">
              <a:solidFill>
                <a:schemeClr val="accent5">
                  <a:lumMod val="50000"/>
                </a:schemeClr>
              </a:solidFill>
            </a:endParaRPr>
          </a:p>
          <a:p>
            <a:r>
              <a:rPr lang="en-IN" sz="3200" b="1" dirty="0" smtClean="0">
                <a:solidFill>
                  <a:schemeClr val="accent5">
                    <a:lumMod val="50000"/>
                  </a:schemeClr>
                </a:solidFill>
              </a:rPr>
              <a:t>DR. ARKAPROVO ROY</a:t>
            </a:r>
          </a:p>
          <a:p>
            <a:r>
              <a:rPr lang="en-IN" sz="3200" b="1" dirty="0" smtClean="0">
                <a:solidFill>
                  <a:schemeClr val="accent5">
                    <a:lumMod val="50000"/>
                  </a:schemeClr>
                </a:solidFill>
              </a:rPr>
              <a:t>ASSOCIATE PROFESSOR SURGERY</a:t>
            </a:r>
          </a:p>
          <a:p>
            <a:r>
              <a:rPr lang="en-IN" sz="3200" b="1" dirty="0" smtClean="0">
                <a:solidFill>
                  <a:schemeClr val="accent5">
                    <a:lumMod val="50000"/>
                  </a:schemeClr>
                </a:solidFill>
              </a:rPr>
              <a:t>MEDICAL COLLEGE KOLKATA</a:t>
            </a:r>
            <a:endParaRPr lang="en-IN" sz="3200" b="1" dirty="0">
              <a:solidFill>
                <a:schemeClr val="accent5">
                  <a:lumMod val="50000"/>
                </a:schemeClr>
              </a:solidFill>
            </a:endParaRPr>
          </a:p>
        </p:txBody>
      </p:sp>
    </p:spTree>
    <p:extLst>
      <p:ext uri="{BB962C8B-B14F-4D97-AF65-F5344CB8AC3E}">
        <p14:creationId xmlns:p14="http://schemas.microsoft.com/office/powerpoint/2010/main" val="311669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49705" y="1825625"/>
            <a:ext cx="5570095" cy="4351338"/>
          </a:xfrm>
        </p:spPr>
        <p:txBody>
          <a:bodyPr>
            <a:normAutofit lnSpcReduction="10000"/>
          </a:bodyPr>
          <a:lstStyle/>
          <a:p>
            <a:pPr marL="0" indent="0">
              <a:buNone/>
            </a:pPr>
            <a:r>
              <a:rPr lang="en-US" b="1" dirty="0"/>
              <a:t>Structures accompanying the </a:t>
            </a:r>
            <a:r>
              <a:rPr lang="en-US" b="1" dirty="0" smtClean="0"/>
              <a:t>SSV:</a:t>
            </a:r>
            <a:endParaRPr lang="en-US" b="1" dirty="0"/>
          </a:p>
          <a:p>
            <a:r>
              <a:rPr lang="en-US" dirty="0" err="1" smtClean="0"/>
              <a:t>Sural</a:t>
            </a:r>
            <a:r>
              <a:rPr lang="en-US" dirty="0" smtClean="0"/>
              <a:t> </a:t>
            </a:r>
            <a:r>
              <a:rPr lang="en-US" dirty="0"/>
              <a:t>nerve in lower third of leg </a:t>
            </a:r>
          </a:p>
          <a:p>
            <a:r>
              <a:rPr lang="en-US" dirty="0" smtClean="0"/>
              <a:t>Lymphatic </a:t>
            </a:r>
            <a:r>
              <a:rPr lang="en-US" dirty="0"/>
              <a:t>trunk which drains </a:t>
            </a:r>
            <a:r>
              <a:rPr lang="en-US" dirty="0" smtClean="0"/>
              <a:t>lateral </a:t>
            </a:r>
            <a:r>
              <a:rPr lang="en-US" dirty="0"/>
              <a:t>aspect of foot and drain in </a:t>
            </a:r>
            <a:r>
              <a:rPr lang="en-US" dirty="0" smtClean="0"/>
              <a:t>the </a:t>
            </a:r>
            <a:r>
              <a:rPr lang="en-US" dirty="0"/>
              <a:t>popliteal lymph nodes</a:t>
            </a:r>
          </a:p>
        </p:txBody>
      </p:sp>
      <p:sp>
        <p:nvSpPr>
          <p:cNvPr id="4" name="Content Placeholder 3"/>
          <p:cNvSpPr>
            <a:spLocks noGrp="1"/>
          </p:cNvSpPr>
          <p:nvPr>
            <p:ph sz="half" idx="2"/>
          </p:nvPr>
        </p:nvSpPr>
        <p:spPr/>
        <p:txBody>
          <a:bodyPr>
            <a:normAutofit lnSpcReduction="10000"/>
          </a:bodyPr>
          <a:lstStyle/>
          <a:p>
            <a:r>
              <a:rPr lang="en-US" dirty="0"/>
              <a:t>Where the vein passes through fascia Posterior </a:t>
            </a:r>
            <a:r>
              <a:rPr lang="en-US" dirty="0" err="1" smtClean="0"/>
              <a:t>cuteneous</a:t>
            </a:r>
            <a:r>
              <a:rPr lang="en-US" dirty="0" smtClean="0"/>
              <a:t> </a:t>
            </a:r>
            <a:r>
              <a:rPr lang="en-US" dirty="0"/>
              <a:t>nerve emerges out from deep to superficial. </a:t>
            </a:r>
          </a:p>
          <a:p>
            <a:r>
              <a:rPr lang="en-US" dirty="0" smtClean="0"/>
              <a:t>In </a:t>
            </a:r>
            <a:r>
              <a:rPr lang="en-US" dirty="0"/>
              <a:t>the upper part of vein it communicates with LSV </a:t>
            </a:r>
            <a:r>
              <a:rPr lang="en-US" dirty="0" smtClean="0"/>
              <a:t>via </a:t>
            </a:r>
            <a:r>
              <a:rPr lang="en-US" dirty="0"/>
              <a:t>the posteromedial vein of Leg.</a:t>
            </a:r>
          </a:p>
          <a:p>
            <a:r>
              <a:rPr lang="en-US" dirty="0" smtClean="0"/>
              <a:t>SSV </a:t>
            </a:r>
            <a:r>
              <a:rPr lang="en-US" dirty="0"/>
              <a:t>may run above the popliteal space and end in </a:t>
            </a:r>
            <a:r>
              <a:rPr lang="en-US" dirty="0" smtClean="0"/>
              <a:t>deep </a:t>
            </a:r>
            <a:r>
              <a:rPr lang="en-US" dirty="0"/>
              <a:t>veins in lower thigh or may end in LSV in upper </a:t>
            </a:r>
            <a:r>
              <a:rPr lang="en-US" dirty="0" smtClean="0"/>
              <a:t>thigh</a:t>
            </a:r>
            <a:endParaRPr lang="en-US" dirty="0"/>
          </a:p>
        </p:txBody>
      </p:sp>
    </p:spTree>
    <p:extLst>
      <p:ext uri="{BB962C8B-B14F-4D97-AF65-F5344CB8AC3E}">
        <p14:creationId xmlns:p14="http://schemas.microsoft.com/office/powerpoint/2010/main" val="33314194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932"/>
            <a:ext cx="10515600" cy="1109272"/>
          </a:xfrm>
        </p:spPr>
        <p:txBody>
          <a:bodyPr/>
          <a:lstStyle/>
          <a:p>
            <a:r>
              <a:rPr lang="en-US" b="1" dirty="0">
                <a:solidFill>
                  <a:srgbClr val="FF0000"/>
                </a:solidFill>
                <a:latin typeface="Arial Black" pitchFamily="34" charset="0"/>
              </a:rPr>
              <a:t>Ischemic Ulcers and Gangrene </a:t>
            </a:r>
          </a:p>
        </p:txBody>
      </p:sp>
      <p:sp>
        <p:nvSpPr>
          <p:cNvPr id="3" name="Content Placeholder 2"/>
          <p:cNvSpPr>
            <a:spLocks noGrp="1"/>
          </p:cNvSpPr>
          <p:nvPr>
            <p:ph idx="1"/>
          </p:nvPr>
        </p:nvSpPr>
        <p:spPr>
          <a:xfrm>
            <a:off x="194871" y="1019332"/>
            <a:ext cx="11587397" cy="5726242"/>
          </a:xfrm>
        </p:spPr>
        <p:txBody>
          <a:bodyPr>
            <a:normAutofit fontScale="85000" lnSpcReduction="20000"/>
          </a:bodyPr>
          <a:lstStyle/>
          <a:p>
            <a:pPr marL="0" indent="0">
              <a:buNone/>
            </a:pPr>
            <a:r>
              <a:rPr lang="en-US" b="1" dirty="0"/>
              <a:t>Gangrene and ischemic ulcers are common complications with which surgeons are </a:t>
            </a:r>
            <a:r>
              <a:rPr lang="en-US" b="1" dirty="0" smtClean="0"/>
              <a:t>confronted</a:t>
            </a:r>
            <a:endParaRPr lang="en-US" dirty="0"/>
          </a:p>
          <a:p>
            <a:r>
              <a:rPr lang="en-US" dirty="0" smtClean="0"/>
              <a:t>Aggressive </a:t>
            </a:r>
            <a:r>
              <a:rPr lang="en-US" dirty="0"/>
              <a:t>arterial reconstruction has been paramount in reducing amputation rates over the past several decades. </a:t>
            </a:r>
          </a:p>
          <a:p>
            <a:r>
              <a:rPr lang="en-US" dirty="0" smtClean="0"/>
              <a:t>With </a:t>
            </a:r>
            <a:r>
              <a:rPr lang="en-US" dirty="0"/>
              <a:t>current techniques, 90% of diabetics presenting with ischemic ulceration or gangrene are found to have surgically correctable occlusive disease.</a:t>
            </a:r>
          </a:p>
          <a:p>
            <a:r>
              <a:rPr lang="en-US" dirty="0" smtClean="0"/>
              <a:t> </a:t>
            </a:r>
            <a:r>
              <a:rPr lang="en-US" dirty="0"/>
              <a:t>Vascular reconstruction in diabetic patients typically involves bypass from the femoral or popliteal arteries to </a:t>
            </a:r>
            <a:r>
              <a:rPr lang="en-US" dirty="0" err="1"/>
              <a:t>tibial</a:t>
            </a:r>
            <a:r>
              <a:rPr lang="en-US" dirty="0"/>
              <a:t>, </a:t>
            </a:r>
            <a:r>
              <a:rPr lang="en-US" dirty="0" err="1"/>
              <a:t>peroneal</a:t>
            </a:r>
            <a:r>
              <a:rPr lang="en-US" dirty="0"/>
              <a:t>, or pedal vessels. </a:t>
            </a:r>
          </a:p>
          <a:p>
            <a:r>
              <a:rPr lang="en-US" dirty="0" smtClean="0"/>
              <a:t>In </a:t>
            </a:r>
            <a:r>
              <a:rPr lang="en-US" dirty="0"/>
              <a:t>the absence of continuous </a:t>
            </a:r>
            <a:r>
              <a:rPr lang="en-US" dirty="0" err="1"/>
              <a:t>tibial</a:t>
            </a:r>
            <a:r>
              <a:rPr lang="en-US" dirty="0"/>
              <a:t> vessels, a bypass to a patent pedal vessel or a </a:t>
            </a:r>
            <a:r>
              <a:rPr lang="en-US" dirty="0" err="1"/>
              <a:t>peroneal</a:t>
            </a:r>
            <a:r>
              <a:rPr lang="en-US" dirty="0"/>
              <a:t> artery with good ankle collaterals is a reasonable option. </a:t>
            </a:r>
          </a:p>
          <a:p>
            <a:r>
              <a:rPr lang="en-US" dirty="0" smtClean="0"/>
              <a:t>Autologous </a:t>
            </a:r>
            <a:r>
              <a:rPr lang="en-US" dirty="0"/>
              <a:t>vein should be used whenever possible because synthetic grafting to </a:t>
            </a:r>
            <a:r>
              <a:rPr lang="en-US" dirty="0" err="1"/>
              <a:t>infrageniculate</a:t>
            </a:r>
            <a:r>
              <a:rPr lang="en-US" dirty="0"/>
              <a:t> vessels has poor long-term patency. </a:t>
            </a:r>
          </a:p>
          <a:p>
            <a:r>
              <a:rPr lang="en-US" dirty="0" smtClean="0"/>
              <a:t>Primary </a:t>
            </a:r>
            <a:r>
              <a:rPr lang="en-US" dirty="0"/>
              <a:t>patency rates of 80% at 1 year and limb-salvage rates of 92% at 3 years are achievable. </a:t>
            </a:r>
          </a:p>
          <a:p>
            <a:r>
              <a:rPr lang="en-US" dirty="0" smtClean="0"/>
              <a:t>Although </a:t>
            </a:r>
            <a:r>
              <a:rPr lang="en-US" dirty="0"/>
              <a:t>endovascular treatment of flow-limiting arterial </a:t>
            </a:r>
            <a:r>
              <a:rPr lang="en-US" dirty="0" err="1"/>
              <a:t>stenoses</a:t>
            </a:r>
            <a:r>
              <a:rPr lang="en-US" dirty="0"/>
              <a:t> and occlusions has not achieved the long-term patency of distal bypass with autologous vein grafts, this modality is effective in short-term improvements in circulation. Endovascular therapy may be preferable in patients unable or unwilling to undergo traditional bypass.</a:t>
            </a:r>
          </a:p>
          <a:p>
            <a:endParaRPr lang="en-US" dirty="0"/>
          </a:p>
        </p:txBody>
      </p:sp>
    </p:spTree>
    <p:extLst>
      <p:ext uri="{BB962C8B-B14F-4D97-AF65-F5344CB8AC3E}">
        <p14:creationId xmlns:p14="http://schemas.microsoft.com/office/powerpoint/2010/main" val="19120783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Black" pitchFamily="34" charset="0"/>
              </a:rPr>
              <a:t>Invasive Foot Infection</a:t>
            </a:r>
          </a:p>
        </p:txBody>
      </p:sp>
      <p:sp>
        <p:nvSpPr>
          <p:cNvPr id="4" name="Text Placeholder 3"/>
          <p:cNvSpPr>
            <a:spLocks noGrp="1"/>
          </p:cNvSpPr>
          <p:nvPr>
            <p:ph type="body" idx="1"/>
          </p:nvPr>
        </p:nvSpPr>
        <p:spPr>
          <a:xfrm>
            <a:off x="839788" y="1681163"/>
            <a:ext cx="10477786" cy="823912"/>
          </a:xfrm>
        </p:spPr>
        <p:txBody>
          <a:bodyPr>
            <a:normAutofit fontScale="92500" lnSpcReduction="20000"/>
          </a:bodyPr>
          <a:lstStyle/>
          <a:p>
            <a:r>
              <a:rPr lang="en-US" dirty="0"/>
              <a:t>Infection often originates in areas of recent trauma or chronic ulceration and may progress rapidly to acute foot sepsis. The initial management is directed at resuscitation and control of the foot infection.</a:t>
            </a:r>
          </a:p>
          <a:p>
            <a:endParaRPr lang="en-US" dirty="0"/>
          </a:p>
        </p:txBody>
      </p:sp>
      <p:sp>
        <p:nvSpPr>
          <p:cNvPr id="3" name="Content Placeholder 2"/>
          <p:cNvSpPr>
            <a:spLocks noGrp="1"/>
          </p:cNvSpPr>
          <p:nvPr>
            <p:ph sz="half" idx="2"/>
          </p:nvPr>
        </p:nvSpPr>
        <p:spPr>
          <a:xfrm>
            <a:off x="359764" y="2293494"/>
            <a:ext cx="5637811" cy="4332157"/>
          </a:xfrm>
        </p:spPr>
        <p:txBody>
          <a:bodyPr>
            <a:normAutofit fontScale="70000" lnSpcReduction="20000"/>
          </a:bodyPr>
          <a:lstStyle/>
          <a:p>
            <a:pPr marL="0" indent="0">
              <a:buNone/>
            </a:pPr>
            <a:r>
              <a:rPr lang="en-US" b="1" dirty="0" smtClean="0"/>
              <a:t>•Drainage </a:t>
            </a:r>
            <a:r>
              <a:rPr lang="en-US" b="1" dirty="0"/>
              <a:t>and </a:t>
            </a:r>
            <a:r>
              <a:rPr lang="en-US" b="1" dirty="0" err="1"/>
              <a:t>débridement</a:t>
            </a:r>
            <a:r>
              <a:rPr lang="en-US" b="1" dirty="0"/>
              <a:t> of  necrotic tissues are the primary goals in invasive diabetic foot infections with revascularization delayed until the infection has been controlled.</a:t>
            </a:r>
          </a:p>
          <a:p>
            <a:pPr marL="0" indent="0">
              <a:buNone/>
            </a:pPr>
            <a:r>
              <a:rPr lang="en-US" b="1" dirty="0" smtClean="0"/>
              <a:t>•Diabetic </a:t>
            </a:r>
            <a:r>
              <a:rPr lang="en-US" b="1" dirty="0"/>
              <a:t>foot infections are often much more extensive than assumed given the propensity of infection to track along the tendon and </a:t>
            </a:r>
            <a:r>
              <a:rPr lang="en-US" b="1" dirty="0" err="1"/>
              <a:t>fascial</a:t>
            </a:r>
            <a:r>
              <a:rPr lang="en-US" b="1" dirty="0"/>
              <a:t> sheaths. </a:t>
            </a:r>
          </a:p>
          <a:p>
            <a:pPr marL="0" indent="0">
              <a:buNone/>
            </a:pPr>
            <a:r>
              <a:rPr lang="en-US" b="1" dirty="0" smtClean="0"/>
              <a:t>•Wound </a:t>
            </a:r>
            <a:r>
              <a:rPr lang="en-US" b="1" dirty="0"/>
              <a:t>and sinus tracts should be opened to permit free drainage; involved bone or joints should be resected. </a:t>
            </a:r>
          </a:p>
          <a:p>
            <a:pPr marL="0" indent="0">
              <a:buNone/>
            </a:pPr>
            <a:r>
              <a:rPr lang="en-US" b="1" dirty="0" smtClean="0"/>
              <a:t>•Subsequent </a:t>
            </a:r>
            <a:r>
              <a:rPr lang="en-US" b="1" dirty="0"/>
              <a:t>procedures may be necessary to ensure adequate drainage. </a:t>
            </a:r>
          </a:p>
          <a:p>
            <a:pPr marL="0" indent="0">
              <a:buNone/>
            </a:pPr>
            <a:r>
              <a:rPr lang="en-US" b="1" dirty="0" smtClean="0"/>
              <a:t>•Deep </a:t>
            </a:r>
            <a:r>
              <a:rPr lang="en-US" b="1" dirty="0"/>
              <a:t>cultures of the wound should be obtained. </a:t>
            </a:r>
          </a:p>
          <a:p>
            <a:pPr marL="0" indent="0">
              <a:buNone/>
            </a:pPr>
            <a:r>
              <a:rPr lang="en-US" b="1" dirty="0"/>
              <a:t>	</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6172200" y="2023672"/>
            <a:ext cx="5715000" cy="4557010"/>
          </a:xfrm>
        </p:spPr>
        <p:txBody>
          <a:bodyPr>
            <a:normAutofit fontScale="70000" lnSpcReduction="20000"/>
          </a:bodyPr>
          <a:lstStyle/>
          <a:p>
            <a:r>
              <a:rPr lang="en-US" b="1" dirty="0"/>
              <a:t>Initial broad-spectrum antibiotics should be administered and refined based on culture and sensitivity data.</a:t>
            </a:r>
          </a:p>
          <a:p>
            <a:r>
              <a:rPr lang="en-US" b="1" dirty="0" smtClean="0"/>
              <a:t>Partial </a:t>
            </a:r>
            <a:r>
              <a:rPr lang="en-US" b="1" dirty="0"/>
              <a:t>foot amputations may be warranted to control sepsis. </a:t>
            </a:r>
          </a:p>
          <a:p>
            <a:r>
              <a:rPr lang="en-US" b="1" dirty="0" smtClean="0"/>
              <a:t>These </a:t>
            </a:r>
            <a:r>
              <a:rPr lang="en-US" b="1" dirty="0"/>
              <a:t>amputations are left open, and are designed to remove large areas of devitalized tissue, destroyed bones, and septic joints.</a:t>
            </a:r>
          </a:p>
          <a:p>
            <a:r>
              <a:rPr lang="en-US" b="1" dirty="0" smtClean="0"/>
              <a:t>Careful </a:t>
            </a:r>
            <a:r>
              <a:rPr lang="en-US" b="1" dirty="0"/>
              <a:t>consideration must be given to preserve as much functional tissue as possible. </a:t>
            </a:r>
          </a:p>
          <a:p>
            <a:r>
              <a:rPr lang="en-US" b="1" dirty="0" smtClean="0"/>
              <a:t>Guillotine </a:t>
            </a:r>
            <a:r>
              <a:rPr lang="en-US" b="1" dirty="0"/>
              <a:t>amputation at or above the ankle is required when infection extends proximal to the </a:t>
            </a:r>
            <a:r>
              <a:rPr lang="en-US" b="1" dirty="0" err="1"/>
              <a:t>midfoot</a:t>
            </a:r>
            <a:r>
              <a:rPr lang="en-US" b="1" dirty="0"/>
              <a:t> and is associated with </a:t>
            </a:r>
            <a:r>
              <a:rPr lang="en-US" b="1" dirty="0" err="1"/>
              <a:t>hindfoot</a:t>
            </a:r>
            <a:r>
              <a:rPr lang="en-US" b="1" dirty="0"/>
              <a:t> ischemia. </a:t>
            </a:r>
          </a:p>
          <a:p>
            <a:r>
              <a:rPr lang="en-US" b="1" dirty="0" smtClean="0"/>
              <a:t>Definitive </a:t>
            </a:r>
            <a:r>
              <a:rPr lang="en-US" b="1" dirty="0"/>
              <a:t>amputation follows when infection has been controlled and metabolic derangements improve.</a:t>
            </a:r>
          </a:p>
        </p:txBody>
      </p:sp>
    </p:spTree>
    <p:extLst>
      <p:ext uri="{BB962C8B-B14F-4D97-AF65-F5344CB8AC3E}">
        <p14:creationId xmlns:p14="http://schemas.microsoft.com/office/powerpoint/2010/main" val="3612910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0000"/>
                </a:solidFill>
                <a:latin typeface="Arial Black" pitchFamily="34" charset="0"/>
              </a:rPr>
              <a:t>Amputation</a:t>
            </a:r>
          </a:p>
        </p:txBody>
      </p:sp>
      <p:sp>
        <p:nvSpPr>
          <p:cNvPr id="8" name="Content Placeholder 7"/>
          <p:cNvSpPr>
            <a:spLocks noGrp="1"/>
          </p:cNvSpPr>
          <p:nvPr>
            <p:ph idx="1"/>
          </p:nvPr>
        </p:nvSpPr>
        <p:spPr/>
        <p:txBody>
          <a:bodyPr>
            <a:normAutofit fontScale="92500" lnSpcReduction="20000"/>
          </a:bodyPr>
          <a:lstStyle/>
          <a:p>
            <a:r>
              <a:rPr lang="en-US" dirty="0" smtClean="0"/>
              <a:t>Amputations </a:t>
            </a:r>
            <a:r>
              <a:rPr lang="en-US" dirty="0"/>
              <a:t>are indicated for removal of gangrenous or necrotic tissue. </a:t>
            </a:r>
          </a:p>
          <a:p>
            <a:r>
              <a:rPr lang="en-US" dirty="0" smtClean="0"/>
              <a:t>The </a:t>
            </a:r>
            <a:r>
              <a:rPr lang="en-US" dirty="0"/>
              <a:t>level of amputation depends on the proximal extent of the disease and the degree of vascular insufficiency. </a:t>
            </a:r>
          </a:p>
          <a:p>
            <a:r>
              <a:rPr lang="en-US" dirty="0" smtClean="0"/>
              <a:t>With </a:t>
            </a:r>
            <a:r>
              <a:rPr lang="en-US" dirty="0"/>
              <a:t>normal circulation, amputation can usually be performed just proximal to the extent of the necrotic tissue. </a:t>
            </a:r>
          </a:p>
          <a:p>
            <a:r>
              <a:rPr lang="en-US" dirty="0" smtClean="0"/>
              <a:t>Distal </a:t>
            </a:r>
            <a:r>
              <a:rPr lang="en-US" dirty="0"/>
              <a:t>toe ulcers will often slough once revascularization has occurred and should be followed for several months before amputation is offered. </a:t>
            </a:r>
          </a:p>
          <a:p>
            <a:r>
              <a:rPr lang="en-US" dirty="0" smtClean="0"/>
              <a:t>Although </a:t>
            </a:r>
            <a:r>
              <a:rPr lang="en-US" dirty="0"/>
              <a:t>some allow dry gangrenous digits to </a:t>
            </a:r>
            <a:r>
              <a:rPr lang="en-US" dirty="0" err="1"/>
              <a:t>autoamputate</a:t>
            </a:r>
            <a:r>
              <a:rPr lang="en-US" dirty="0"/>
              <a:t>, button or ray amputations are preferable to spare the discomfort and distress </a:t>
            </a:r>
            <a:r>
              <a:rPr lang="en-US" dirty="0" err="1"/>
              <a:t>autoamputations</a:t>
            </a:r>
            <a:r>
              <a:rPr lang="en-US" dirty="0"/>
              <a:t> can cause patients. </a:t>
            </a:r>
          </a:p>
          <a:p>
            <a:r>
              <a:rPr lang="en-US" dirty="0" smtClean="0"/>
              <a:t>Resection </a:t>
            </a:r>
            <a:r>
              <a:rPr lang="en-US" dirty="0"/>
              <a:t>of the distal metatarsal head and removal of all cartilage and </a:t>
            </a:r>
            <a:r>
              <a:rPr lang="en-US" dirty="0" err="1"/>
              <a:t>sesamoid</a:t>
            </a:r>
            <a:r>
              <a:rPr lang="en-US" dirty="0"/>
              <a:t> bones are essential maneuvers in the performance of ray amputations.</a:t>
            </a:r>
          </a:p>
          <a:p>
            <a:endParaRPr lang="en-US" dirty="0"/>
          </a:p>
        </p:txBody>
      </p:sp>
    </p:spTree>
    <p:extLst>
      <p:ext uri="{BB962C8B-B14F-4D97-AF65-F5344CB8AC3E}">
        <p14:creationId xmlns:p14="http://schemas.microsoft.com/office/powerpoint/2010/main" val="4279064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9666" y="1753848"/>
            <a:ext cx="11347554" cy="4871803"/>
          </a:xfrm>
        </p:spPr>
        <p:txBody>
          <a:bodyPr>
            <a:normAutofit/>
          </a:bodyPr>
          <a:lstStyle/>
          <a:p>
            <a:r>
              <a:rPr lang="en-US" dirty="0" smtClean="0"/>
              <a:t>A </a:t>
            </a:r>
            <a:r>
              <a:rPr lang="en-US" dirty="0" err="1"/>
              <a:t>transmetatarsal</a:t>
            </a:r>
            <a:r>
              <a:rPr lang="en-US" dirty="0"/>
              <a:t> amputation is considered if multiple toes or the distal forefoot is involved. </a:t>
            </a:r>
            <a:endParaRPr lang="en-US" dirty="0" smtClean="0"/>
          </a:p>
          <a:p>
            <a:r>
              <a:rPr lang="en-US" dirty="0" smtClean="0"/>
              <a:t>A </a:t>
            </a:r>
            <a:r>
              <a:rPr lang="en-US" dirty="0" err="1"/>
              <a:t>transmetatarsal</a:t>
            </a:r>
            <a:r>
              <a:rPr lang="en-US" dirty="0"/>
              <a:t> amputation is inadequate in the presence of the </a:t>
            </a:r>
            <a:r>
              <a:rPr lang="en-US" dirty="0" err="1"/>
              <a:t>midplantar</a:t>
            </a:r>
            <a:r>
              <a:rPr lang="en-US" dirty="0"/>
              <a:t> foot ischemia, especially if the medial two or lateral three rays must be sacrificed. In this scenario, </a:t>
            </a:r>
            <a:r>
              <a:rPr lang="en-US" dirty="0" err="1"/>
              <a:t>midfoot</a:t>
            </a:r>
            <a:r>
              <a:rPr lang="en-US" dirty="0"/>
              <a:t> or </a:t>
            </a:r>
            <a:r>
              <a:rPr lang="en-US" dirty="0" err="1"/>
              <a:t>hindfoot</a:t>
            </a:r>
            <a:r>
              <a:rPr lang="en-US" dirty="0"/>
              <a:t> amputations (e.g., </a:t>
            </a:r>
            <a:r>
              <a:rPr lang="en-US" dirty="0" err="1"/>
              <a:t>Chopart's</a:t>
            </a:r>
            <a:r>
              <a:rPr lang="en-US" dirty="0"/>
              <a:t>) along with the appropriate </a:t>
            </a:r>
            <a:r>
              <a:rPr lang="en-US" dirty="0" err="1"/>
              <a:t>tenotomies</a:t>
            </a:r>
            <a:r>
              <a:rPr lang="en-US" dirty="0"/>
              <a:t> may be considered. </a:t>
            </a:r>
          </a:p>
          <a:p>
            <a:r>
              <a:rPr lang="en-US" dirty="0" smtClean="0"/>
              <a:t>Even </a:t>
            </a:r>
            <a:r>
              <a:rPr lang="en-US" dirty="0"/>
              <a:t>if successful, however, </a:t>
            </a:r>
            <a:r>
              <a:rPr lang="en-US" dirty="0" err="1"/>
              <a:t>hindfoot</a:t>
            </a:r>
            <a:r>
              <a:rPr lang="en-US" dirty="0"/>
              <a:t> amputations leave patients with a "peg leg," which may not be as functional as a below-knee amputation</a:t>
            </a:r>
            <a:r>
              <a:rPr lang="en-US" dirty="0" smtClean="0"/>
              <a:t>.</a:t>
            </a:r>
          </a:p>
          <a:p>
            <a:r>
              <a:rPr lang="en-US" dirty="0" smtClean="0"/>
              <a:t>If  </a:t>
            </a:r>
            <a:r>
              <a:rPr lang="en-US" dirty="0"/>
              <a:t>ischemic disease or infection involves the proximal foot, a below-knee amputation is indicated in the ambulatory patient.</a:t>
            </a:r>
          </a:p>
          <a:p>
            <a:endParaRPr lang="en-US" dirty="0"/>
          </a:p>
        </p:txBody>
      </p:sp>
    </p:spTree>
    <p:extLst>
      <p:ext uri="{BB962C8B-B14F-4D97-AF65-F5344CB8AC3E}">
        <p14:creationId xmlns:p14="http://schemas.microsoft.com/office/powerpoint/2010/main" val="26019319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Furthermore, in the presence of extensive neuropathic </a:t>
            </a:r>
            <a:r>
              <a:rPr lang="en-US" dirty="0" err="1"/>
              <a:t>osteoarthropathy</a:t>
            </a:r>
            <a:r>
              <a:rPr lang="en-US" dirty="0"/>
              <a:t> involving the tarsal bones with total collapse of the </a:t>
            </a:r>
            <a:r>
              <a:rPr lang="en-US" dirty="0" err="1"/>
              <a:t>midfoot</a:t>
            </a:r>
            <a:r>
              <a:rPr lang="en-US" dirty="0"/>
              <a:t>, a below-knee amputation may be preferable to extensive attempts at reconstruction. </a:t>
            </a:r>
          </a:p>
          <a:p>
            <a:r>
              <a:rPr lang="en-US" dirty="0"/>
              <a:t>Above-knee amputations may be appropriate in chronically </a:t>
            </a:r>
            <a:r>
              <a:rPr lang="en-US" dirty="0" err="1"/>
              <a:t>nonambulatory</a:t>
            </a:r>
            <a:r>
              <a:rPr lang="en-US" dirty="0"/>
              <a:t> patients, patients with fixed knee contractures, or patients with marginal, </a:t>
            </a:r>
            <a:r>
              <a:rPr lang="en-US" dirty="0" err="1"/>
              <a:t>unreconstructible</a:t>
            </a:r>
            <a:r>
              <a:rPr lang="en-US" dirty="0"/>
              <a:t>, distal circulation.</a:t>
            </a:r>
          </a:p>
          <a:p>
            <a:endParaRPr lang="en-US" dirty="0"/>
          </a:p>
        </p:txBody>
      </p:sp>
    </p:spTree>
    <p:extLst>
      <p:ext uri="{BB962C8B-B14F-4D97-AF65-F5344CB8AC3E}">
        <p14:creationId xmlns:p14="http://schemas.microsoft.com/office/powerpoint/2010/main" val="6949230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rial Black" pitchFamily="34" charset="0"/>
              </a:rPr>
              <a:t>Adjunctive Therapies </a:t>
            </a:r>
          </a:p>
        </p:txBody>
      </p:sp>
      <p:sp>
        <p:nvSpPr>
          <p:cNvPr id="3" name="Content Placeholder 2"/>
          <p:cNvSpPr>
            <a:spLocks noGrp="1"/>
          </p:cNvSpPr>
          <p:nvPr>
            <p:ph idx="1"/>
          </p:nvPr>
        </p:nvSpPr>
        <p:spPr/>
        <p:txBody>
          <a:bodyPr/>
          <a:lstStyle/>
          <a:p>
            <a:r>
              <a:rPr lang="en-US" dirty="0"/>
              <a:t>Despite good wound care, adequate offloading, and treatment of infection, diabetic foot ulcers will occasionally be recalcitrant to standard care. </a:t>
            </a:r>
            <a:endParaRPr lang="en-US" dirty="0" smtClean="0"/>
          </a:p>
          <a:p>
            <a:r>
              <a:rPr lang="en-US" dirty="0" smtClean="0"/>
              <a:t>Several </a:t>
            </a:r>
            <a:r>
              <a:rPr lang="en-US" dirty="0"/>
              <a:t>therapies exist to improve wound healing, including hyperbaric oxygen therapy, platelet-derived growth factors, bioengineered skin and dermal substitutes, granulocyte colony-stimulating factor, and vacuum-assisted dressings. </a:t>
            </a:r>
            <a:endParaRPr lang="en-US" dirty="0" smtClean="0"/>
          </a:p>
          <a:p>
            <a:r>
              <a:rPr lang="en-US" dirty="0" smtClean="0"/>
              <a:t>Vacuum-assisted </a:t>
            </a:r>
            <a:r>
              <a:rPr lang="en-US" dirty="0"/>
              <a:t>dressings (VAC; Kinetic Concepts, Inc., San Antonio, Texas) have been particularly useful in stimulating </a:t>
            </a:r>
            <a:r>
              <a:rPr lang="en-US" dirty="0" err="1"/>
              <a:t>reepithelialization</a:t>
            </a:r>
            <a:r>
              <a:rPr lang="en-US" dirty="0"/>
              <a:t> and granulation tissue formation and are well tolerated by </a:t>
            </a:r>
            <a:r>
              <a:rPr lang="en-US" dirty="0" smtClean="0"/>
              <a:t>patients</a:t>
            </a:r>
            <a:endParaRPr lang="en-US" dirty="0"/>
          </a:p>
        </p:txBody>
      </p:sp>
    </p:spTree>
    <p:extLst>
      <p:ext uri="{BB962C8B-B14F-4D97-AF65-F5344CB8AC3E}">
        <p14:creationId xmlns:p14="http://schemas.microsoft.com/office/powerpoint/2010/main" val="184413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3970"/>
          </a:xfrm>
        </p:spPr>
        <p:txBody>
          <a:bodyPr/>
          <a:lstStyle/>
          <a:p>
            <a:pPr algn="ctr"/>
            <a:r>
              <a:rPr lang="en-US" dirty="0">
                <a:solidFill>
                  <a:srgbClr val="FF0000"/>
                </a:solidFill>
                <a:latin typeface="Arial Black" pitchFamily="34" charset="0"/>
              </a:rPr>
              <a:t>PERFORATORS</a:t>
            </a:r>
          </a:p>
        </p:txBody>
      </p:sp>
      <p:sp>
        <p:nvSpPr>
          <p:cNvPr id="3" name="Content Placeholder 2"/>
          <p:cNvSpPr>
            <a:spLocks noGrp="1"/>
          </p:cNvSpPr>
          <p:nvPr>
            <p:ph sz="half" idx="1"/>
          </p:nvPr>
        </p:nvSpPr>
        <p:spPr>
          <a:xfrm>
            <a:off x="403485" y="3867461"/>
            <a:ext cx="5532620" cy="2188563"/>
          </a:xfrm>
        </p:spPr>
        <p:txBody>
          <a:bodyPr/>
          <a:lstStyle/>
          <a:p>
            <a:r>
              <a:rPr lang="en-US" b="1" dirty="0"/>
              <a:t>Indirect perforating </a:t>
            </a:r>
            <a:r>
              <a:rPr lang="en-US" b="1" dirty="0" smtClean="0"/>
              <a:t>veins</a:t>
            </a:r>
            <a:r>
              <a:rPr lang="en-US" b="1" dirty="0"/>
              <a:t>: </a:t>
            </a:r>
          </a:p>
          <a:p>
            <a:pPr marL="0" indent="0">
              <a:buNone/>
            </a:pPr>
            <a:r>
              <a:rPr lang="en-US" dirty="0" smtClean="0"/>
              <a:t>These </a:t>
            </a:r>
            <a:r>
              <a:rPr lang="en-US" dirty="0"/>
              <a:t>consist of small </a:t>
            </a:r>
            <a:r>
              <a:rPr lang="en-US" dirty="0" smtClean="0"/>
              <a:t>superficial </a:t>
            </a:r>
            <a:r>
              <a:rPr lang="en-US" dirty="0"/>
              <a:t>veins which </a:t>
            </a:r>
            <a:r>
              <a:rPr lang="en-US" dirty="0" smtClean="0"/>
              <a:t>penetrate </a:t>
            </a:r>
            <a:r>
              <a:rPr lang="en-US" dirty="0"/>
              <a:t>the deep fascia </a:t>
            </a:r>
            <a:r>
              <a:rPr lang="en-US" dirty="0" smtClean="0"/>
              <a:t>to </a:t>
            </a:r>
            <a:r>
              <a:rPr lang="en-US" dirty="0"/>
              <a:t>connect with vessel in </a:t>
            </a:r>
            <a:r>
              <a:rPr lang="en-US" dirty="0" smtClean="0"/>
              <a:t>muscle </a:t>
            </a:r>
            <a:r>
              <a:rPr lang="en-US" dirty="0"/>
              <a:t>and in turn end in </a:t>
            </a:r>
            <a:r>
              <a:rPr lang="en-US" dirty="0" smtClean="0"/>
              <a:t>Deep </a:t>
            </a:r>
            <a:r>
              <a:rPr lang="en-US" dirty="0"/>
              <a:t>vein.</a:t>
            </a:r>
          </a:p>
        </p:txBody>
      </p:sp>
      <p:sp>
        <p:nvSpPr>
          <p:cNvPr id="4" name="Content Placeholder 3"/>
          <p:cNvSpPr>
            <a:spLocks noGrp="1"/>
          </p:cNvSpPr>
          <p:nvPr>
            <p:ph sz="half" idx="2"/>
          </p:nvPr>
        </p:nvSpPr>
        <p:spPr>
          <a:xfrm>
            <a:off x="6172200" y="3927422"/>
            <a:ext cx="5181600" cy="2488367"/>
          </a:xfrm>
        </p:spPr>
        <p:txBody>
          <a:bodyPr/>
          <a:lstStyle/>
          <a:p>
            <a:r>
              <a:rPr lang="en-US" b="1" dirty="0"/>
              <a:t>Direct perforating </a:t>
            </a:r>
            <a:r>
              <a:rPr lang="en-US" b="1" dirty="0" smtClean="0"/>
              <a:t>veins </a:t>
            </a:r>
            <a:r>
              <a:rPr lang="en-US" b="1" dirty="0"/>
              <a:t>:</a:t>
            </a:r>
          </a:p>
          <a:p>
            <a:pPr marL="0" indent="0">
              <a:buNone/>
            </a:pPr>
            <a:r>
              <a:rPr lang="en-US" dirty="0" smtClean="0"/>
              <a:t>These </a:t>
            </a:r>
            <a:r>
              <a:rPr lang="en-US" dirty="0"/>
              <a:t>directly connect </a:t>
            </a:r>
            <a:r>
              <a:rPr lang="en-US" dirty="0" smtClean="0"/>
              <a:t>superficial </a:t>
            </a:r>
            <a:r>
              <a:rPr lang="en-US" dirty="0"/>
              <a:t>veins with </a:t>
            </a:r>
            <a:r>
              <a:rPr lang="en-US" dirty="0" smtClean="0"/>
              <a:t>deep veins.</a:t>
            </a:r>
            <a:endParaRPr lang="en-US" dirty="0"/>
          </a:p>
        </p:txBody>
      </p:sp>
      <p:sp>
        <p:nvSpPr>
          <p:cNvPr id="6" name="Rectangle 5"/>
          <p:cNvSpPr/>
          <p:nvPr/>
        </p:nvSpPr>
        <p:spPr>
          <a:xfrm>
            <a:off x="329785" y="1289155"/>
            <a:ext cx="11257612" cy="2143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b="1" dirty="0"/>
              <a:t>Penetrate the deep fascia, tributaries of the saphenous veins, valves are located just distal to penetration of the deep </a:t>
            </a:r>
            <a:r>
              <a:rPr lang="en-US" sz="2400" b="1" dirty="0" smtClean="0"/>
              <a:t>fascia.</a:t>
            </a:r>
          </a:p>
          <a:p>
            <a:pPr marL="342900" indent="-342900">
              <a:buFont typeface="Arial" pitchFamily="34" charset="0"/>
              <a:buChar char="•"/>
            </a:pPr>
            <a:r>
              <a:rPr lang="en-US" sz="2400" b="1" dirty="0" smtClean="0"/>
              <a:t>Veins </a:t>
            </a:r>
            <a:r>
              <a:rPr lang="en-US" sz="2400" b="1" dirty="0"/>
              <a:t>cross the deep fascia </a:t>
            </a:r>
            <a:r>
              <a:rPr lang="en-US" sz="2400" b="1" dirty="0" smtClean="0"/>
              <a:t>obliquely</a:t>
            </a:r>
          </a:p>
          <a:p>
            <a:pPr marL="342900" indent="-342900">
              <a:buFont typeface="Arial" pitchFamily="34" charset="0"/>
              <a:buChar char="•"/>
            </a:pPr>
            <a:r>
              <a:rPr lang="en-US" sz="2400" b="1" dirty="0" smtClean="0"/>
              <a:t>Muscle </a:t>
            </a:r>
            <a:r>
              <a:rPr lang="en-US" sz="2400" b="1" dirty="0"/>
              <a:t>contraction causes the valves to close prior to venous compression so blood is forced proximally (</a:t>
            </a:r>
            <a:r>
              <a:rPr lang="en-US" sz="2400" b="1" dirty="0" err="1"/>
              <a:t>musculo</a:t>
            </a:r>
            <a:r>
              <a:rPr lang="en-US" sz="2400" b="1" dirty="0"/>
              <a:t>-venous pump).</a:t>
            </a:r>
          </a:p>
        </p:txBody>
      </p:sp>
    </p:spTree>
    <p:extLst>
      <p:ext uri="{BB962C8B-B14F-4D97-AF65-F5344CB8AC3E}">
        <p14:creationId xmlns:p14="http://schemas.microsoft.com/office/powerpoint/2010/main" val="199983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sz="half" idx="1"/>
          </p:nvPr>
        </p:nvSpPr>
        <p:spPr>
          <a:xfrm>
            <a:off x="239843" y="1409075"/>
            <a:ext cx="5779957" cy="5081666"/>
          </a:xfrm>
        </p:spPr>
        <p:txBody>
          <a:bodyPr>
            <a:normAutofit lnSpcReduction="10000"/>
          </a:bodyPr>
          <a:lstStyle/>
          <a:p>
            <a:pPr marL="0" indent="0">
              <a:buNone/>
            </a:pPr>
            <a:r>
              <a:rPr lang="en-US" b="1" dirty="0"/>
              <a:t>Direct perforator </a:t>
            </a:r>
          </a:p>
          <a:p>
            <a:r>
              <a:rPr lang="en-US" dirty="0"/>
              <a:t>I</a:t>
            </a:r>
            <a:r>
              <a:rPr lang="en-US" dirty="0" smtClean="0"/>
              <a:t>n </a:t>
            </a:r>
            <a:r>
              <a:rPr lang="en-US" dirty="0"/>
              <a:t>thigh : Adductor canal </a:t>
            </a:r>
            <a:r>
              <a:rPr lang="en-US" dirty="0" smtClean="0"/>
              <a:t> perforator </a:t>
            </a:r>
            <a:r>
              <a:rPr lang="en-US" dirty="0"/>
              <a:t>connects long </a:t>
            </a:r>
            <a:r>
              <a:rPr lang="en-US" dirty="0" smtClean="0"/>
              <a:t>saphenous </a:t>
            </a:r>
            <a:r>
              <a:rPr lang="en-US" dirty="0"/>
              <a:t>with femoral vein in </a:t>
            </a:r>
            <a:r>
              <a:rPr lang="en-US" dirty="0" smtClean="0"/>
              <a:t>lower </a:t>
            </a:r>
            <a:r>
              <a:rPr lang="en-US" dirty="0"/>
              <a:t>part of adductor </a:t>
            </a:r>
            <a:r>
              <a:rPr lang="en-US" dirty="0" smtClean="0"/>
              <a:t>canal(</a:t>
            </a:r>
            <a:r>
              <a:rPr lang="en-US" dirty="0" err="1" smtClean="0"/>
              <a:t>hunterian’s</a:t>
            </a:r>
            <a:r>
              <a:rPr lang="en-US" dirty="0" smtClean="0"/>
              <a:t> </a:t>
            </a:r>
            <a:r>
              <a:rPr lang="en-US" dirty="0"/>
              <a:t>perforator)</a:t>
            </a:r>
          </a:p>
          <a:p>
            <a:r>
              <a:rPr lang="en-US" dirty="0" smtClean="0"/>
              <a:t>In </a:t>
            </a:r>
            <a:r>
              <a:rPr lang="en-US" dirty="0"/>
              <a:t>the lower thigh on medial </a:t>
            </a:r>
            <a:r>
              <a:rPr lang="en-US" dirty="0" smtClean="0"/>
              <a:t>aspect </a:t>
            </a:r>
            <a:r>
              <a:rPr lang="en-US" dirty="0"/>
              <a:t>Long SV connect </a:t>
            </a:r>
            <a:r>
              <a:rPr lang="en-US" dirty="0" smtClean="0"/>
              <a:t>femoral </a:t>
            </a:r>
            <a:r>
              <a:rPr lang="en-US" dirty="0"/>
              <a:t>vein via DODD’s </a:t>
            </a:r>
            <a:r>
              <a:rPr lang="en-US" dirty="0" smtClean="0"/>
              <a:t>Perforator</a:t>
            </a:r>
            <a:endParaRPr lang="en-US" dirty="0"/>
          </a:p>
          <a:p>
            <a:r>
              <a:rPr lang="en-US" dirty="0" smtClean="0"/>
              <a:t>Below </a:t>
            </a:r>
            <a:r>
              <a:rPr lang="en-US" dirty="0"/>
              <a:t>knee </a:t>
            </a:r>
            <a:r>
              <a:rPr lang="en-US" dirty="0" smtClean="0"/>
              <a:t>: </a:t>
            </a:r>
            <a:r>
              <a:rPr lang="en-US" dirty="0"/>
              <a:t>Perforator connects long SV or </a:t>
            </a:r>
            <a:r>
              <a:rPr lang="en-US" dirty="0" smtClean="0"/>
              <a:t>post-Arch </a:t>
            </a:r>
            <a:r>
              <a:rPr lang="en-US" dirty="0"/>
              <a:t>vein with </a:t>
            </a:r>
            <a:r>
              <a:rPr lang="en-US" dirty="0" smtClean="0"/>
              <a:t>posterior </a:t>
            </a:r>
            <a:r>
              <a:rPr lang="en-US" dirty="0" err="1" smtClean="0"/>
              <a:t>tibial</a:t>
            </a:r>
            <a:r>
              <a:rPr lang="en-US" dirty="0" smtClean="0"/>
              <a:t> </a:t>
            </a:r>
            <a:r>
              <a:rPr lang="en-US" dirty="0"/>
              <a:t>vein knows as BOYD’S </a:t>
            </a:r>
            <a:r>
              <a:rPr lang="en-US" dirty="0" smtClean="0"/>
              <a:t>Perforator</a:t>
            </a:r>
            <a:r>
              <a:rPr lang="en-US" dirty="0"/>
              <a:t>.</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0860" y="419726"/>
            <a:ext cx="5261547" cy="598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28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224853" y="1199213"/>
            <a:ext cx="5779957" cy="5262563"/>
          </a:xfrm>
        </p:spPr>
        <p:txBody>
          <a:bodyPr>
            <a:normAutofit fontScale="85000" lnSpcReduction="10000"/>
          </a:bodyPr>
          <a:lstStyle/>
          <a:p>
            <a:pPr marL="0" indent="0">
              <a:buNone/>
            </a:pPr>
            <a:r>
              <a:rPr lang="en-US" b="1" dirty="0"/>
              <a:t>In leg :</a:t>
            </a:r>
          </a:p>
          <a:p>
            <a:pPr marL="0" indent="0">
              <a:buNone/>
            </a:pPr>
            <a:r>
              <a:rPr lang="en-US" dirty="0"/>
              <a:t>1.Lateral perforator is presented at the junction of </a:t>
            </a:r>
            <a:r>
              <a:rPr lang="en-US" dirty="0" smtClean="0"/>
              <a:t> </a:t>
            </a:r>
            <a:r>
              <a:rPr lang="en-US" dirty="0"/>
              <a:t>mid &amp; lower third of leg .It connect SSV </a:t>
            </a:r>
            <a:r>
              <a:rPr lang="en-US" dirty="0" smtClean="0"/>
              <a:t>with </a:t>
            </a:r>
            <a:r>
              <a:rPr lang="en-US" dirty="0" err="1"/>
              <a:t>peroneal</a:t>
            </a:r>
            <a:r>
              <a:rPr lang="en-US" dirty="0"/>
              <a:t> vein. </a:t>
            </a:r>
          </a:p>
          <a:p>
            <a:pPr marL="0" indent="0">
              <a:buNone/>
            </a:pPr>
            <a:r>
              <a:rPr lang="en-US" dirty="0"/>
              <a:t> </a:t>
            </a:r>
            <a:r>
              <a:rPr lang="en-US" dirty="0" smtClean="0"/>
              <a:t>2</a:t>
            </a:r>
            <a:r>
              <a:rPr lang="en-US" dirty="0"/>
              <a:t>. Medially there are three perforator which connect </a:t>
            </a:r>
            <a:r>
              <a:rPr lang="en-US" dirty="0" smtClean="0"/>
              <a:t>posterior </a:t>
            </a:r>
            <a:r>
              <a:rPr lang="en-US" dirty="0"/>
              <a:t>arch vein with posterior </a:t>
            </a:r>
            <a:r>
              <a:rPr lang="en-US" dirty="0" err="1"/>
              <a:t>tibial</a:t>
            </a:r>
            <a:r>
              <a:rPr lang="en-US" dirty="0"/>
              <a:t> vein , know as </a:t>
            </a:r>
            <a:r>
              <a:rPr lang="en-US" dirty="0" smtClean="0"/>
              <a:t>COCKETT’S Perforator.</a:t>
            </a:r>
          </a:p>
          <a:p>
            <a:pPr marL="0" indent="0">
              <a:buNone/>
            </a:pPr>
            <a:endParaRPr lang="en-US" dirty="0" smtClean="0"/>
          </a:p>
          <a:p>
            <a:r>
              <a:rPr lang="en-US" dirty="0" smtClean="0"/>
              <a:t>Upper </a:t>
            </a:r>
            <a:r>
              <a:rPr lang="en-US" dirty="0"/>
              <a:t>medial </a:t>
            </a:r>
            <a:r>
              <a:rPr lang="en-US" dirty="0" smtClean="0"/>
              <a:t>perforator </a:t>
            </a:r>
            <a:r>
              <a:rPr lang="en-US" dirty="0"/>
              <a:t>lies at the </a:t>
            </a:r>
            <a:r>
              <a:rPr lang="en-US" dirty="0" smtClean="0"/>
              <a:t> junction </a:t>
            </a:r>
            <a:r>
              <a:rPr lang="en-US" dirty="0"/>
              <a:t>of middle and </a:t>
            </a:r>
            <a:r>
              <a:rPr lang="en-US" dirty="0" smtClean="0"/>
              <a:t>lower </a:t>
            </a:r>
            <a:r>
              <a:rPr lang="en-US" dirty="0"/>
              <a:t>third of </a:t>
            </a:r>
            <a:r>
              <a:rPr lang="en-US" dirty="0" smtClean="0"/>
              <a:t>leg.</a:t>
            </a:r>
          </a:p>
          <a:p>
            <a:r>
              <a:rPr lang="en-US" dirty="0" smtClean="0"/>
              <a:t>Middle </a:t>
            </a:r>
            <a:r>
              <a:rPr lang="en-US" dirty="0"/>
              <a:t>medial </a:t>
            </a:r>
            <a:r>
              <a:rPr lang="en-US" dirty="0" smtClean="0"/>
              <a:t>perforator </a:t>
            </a:r>
            <a:r>
              <a:rPr lang="en-US" dirty="0"/>
              <a:t>lies 4Inch </a:t>
            </a:r>
            <a:r>
              <a:rPr lang="en-US" dirty="0" smtClean="0"/>
              <a:t>above </a:t>
            </a:r>
            <a:r>
              <a:rPr lang="en-US" dirty="0"/>
              <a:t>the medial </a:t>
            </a:r>
            <a:r>
              <a:rPr lang="en-US" dirty="0" smtClean="0"/>
              <a:t>malleolus .</a:t>
            </a:r>
          </a:p>
          <a:p>
            <a:r>
              <a:rPr lang="en-US" dirty="0" smtClean="0"/>
              <a:t>Lower </a:t>
            </a:r>
            <a:r>
              <a:rPr lang="en-US" dirty="0"/>
              <a:t>medial </a:t>
            </a:r>
            <a:r>
              <a:rPr lang="en-US" dirty="0" smtClean="0"/>
              <a:t>perforator lies </a:t>
            </a:r>
            <a:r>
              <a:rPr lang="en-US" dirty="0" err="1"/>
              <a:t>posterio</a:t>
            </a:r>
            <a:r>
              <a:rPr lang="en-US" dirty="0"/>
              <a:t>-inferior to the </a:t>
            </a:r>
            <a:r>
              <a:rPr lang="en-US" dirty="0" smtClean="0"/>
              <a:t>medial malleolus.</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5829" y="464695"/>
            <a:ext cx="5051685" cy="602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24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7F69A-374E-4C2A-A1C6-52FB32BD4B75}"/>
              </a:ext>
            </a:extLst>
          </p:cNvPr>
          <p:cNvSpPr>
            <a:spLocks noGrp="1"/>
          </p:cNvSpPr>
          <p:nvPr>
            <p:ph type="title"/>
          </p:nvPr>
        </p:nvSpPr>
        <p:spPr>
          <a:xfrm>
            <a:off x="838200" y="365125"/>
            <a:ext cx="5340658" cy="1058941"/>
          </a:xfrm>
        </p:spPr>
        <p:txBody>
          <a:bodyPr>
            <a:normAutofit/>
          </a:bodyPr>
          <a:lstStyle/>
          <a:p>
            <a:r>
              <a:rPr lang="en-IN" sz="3600" dirty="0">
                <a:solidFill>
                  <a:srgbClr val="FF0000"/>
                </a:solidFill>
                <a:latin typeface="Arial Black" pitchFamily="34" charset="0"/>
              </a:rPr>
              <a:t>Deep venous system</a:t>
            </a:r>
          </a:p>
        </p:txBody>
      </p:sp>
      <p:sp>
        <p:nvSpPr>
          <p:cNvPr id="3" name="Content Placeholder 2">
            <a:extLst>
              <a:ext uri="{FF2B5EF4-FFF2-40B4-BE49-F238E27FC236}">
                <a16:creationId xmlns:a16="http://schemas.microsoft.com/office/drawing/2014/main" xmlns="" id="{CB46F0CF-13B6-47F8-8FB9-CAFE921C0F25}"/>
              </a:ext>
            </a:extLst>
          </p:cNvPr>
          <p:cNvSpPr>
            <a:spLocks noGrp="1"/>
          </p:cNvSpPr>
          <p:nvPr>
            <p:ph sz="half" idx="1"/>
          </p:nvPr>
        </p:nvSpPr>
        <p:spPr>
          <a:xfrm>
            <a:off x="149902" y="1214203"/>
            <a:ext cx="5869898" cy="5351489"/>
          </a:xfrm>
        </p:spPr>
        <p:txBody>
          <a:bodyPr>
            <a:normAutofit fontScale="92500" lnSpcReduction="20000"/>
          </a:bodyPr>
          <a:lstStyle/>
          <a:p>
            <a:r>
              <a:rPr lang="en-IN" b="1" dirty="0"/>
              <a:t>Femoral vein</a:t>
            </a:r>
          </a:p>
          <a:p>
            <a:r>
              <a:rPr lang="en-IN" b="1" dirty="0"/>
              <a:t>Popliteal vein</a:t>
            </a:r>
          </a:p>
          <a:p>
            <a:r>
              <a:rPr lang="en-IN" b="1" dirty="0"/>
              <a:t>Anterior and posterior tibial vein</a:t>
            </a:r>
          </a:p>
          <a:p>
            <a:r>
              <a:rPr lang="en-IN" b="1" dirty="0" err="1"/>
              <a:t>Peroneal</a:t>
            </a:r>
            <a:r>
              <a:rPr lang="en-IN" b="1" dirty="0"/>
              <a:t> </a:t>
            </a:r>
            <a:r>
              <a:rPr lang="en-IN" b="1" dirty="0" smtClean="0"/>
              <a:t>vein</a:t>
            </a:r>
          </a:p>
          <a:p>
            <a:endParaRPr lang="en-IN" dirty="0"/>
          </a:p>
          <a:p>
            <a:pPr marL="0" indent="0">
              <a:buNone/>
            </a:pPr>
            <a:r>
              <a:rPr lang="en-US" dirty="0"/>
              <a:t>Usually paired with named arteries inside a vascular sheath, this allows arterial pulsation to force blood proximally.</a:t>
            </a:r>
          </a:p>
          <a:p>
            <a:pPr marL="0" indent="0">
              <a:buNone/>
            </a:pPr>
            <a:r>
              <a:rPr lang="en-US" dirty="0"/>
              <a:t>The popliteal vein joins the femoral vein in the popliteal fossa</a:t>
            </a:r>
          </a:p>
          <a:p>
            <a:pPr marL="0" indent="0">
              <a:buNone/>
            </a:pPr>
            <a:r>
              <a:rPr lang="en-US" dirty="0"/>
              <a:t>Femoral vein is joined by the deep vein of the thigh. The femoral vein passes deep to the inguinal ligament to become the external iliac vein.</a:t>
            </a:r>
          </a:p>
          <a:p>
            <a:pPr marL="0" indent="0">
              <a:buNone/>
            </a:pPr>
            <a:endParaRPr lang="en-IN"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5" name="Picture 4">
            <a:extLst>
              <a:ext uri="{FF2B5EF4-FFF2-40B4-BE49-F238E27FC236}">
                <a16:creationId xmlns:a16="http://schemas.microsoft.com/office/drawing/2014/main" xmlns="" id="{E756D76A-F5B4-4B25-AC01-B5ED83A32360}"/>
              </a:ext>
            </a:extLst>
          </p:cNvPr>
          <p:cNvPicPr>
            <a:picLocks noChangeAspect="1"/>
          </p:cNvPicPr>
          <p:nvPr/>
        </p:nvPicPr>
        <p:blipFill>
          <a:blip r:embed="rId2"/>
          <a:stretch>
            <a:fillRect/>
          </a:stretch>
        </p:blipFill>
        <p:spPr>
          <a:xfrm>
            <a:off x="6178858" y="644577"/>
            <a:ext cx="6128067" cy="6213422"/>
          </a:xfrm>
          <a:prstGeom prst="rect">
            <a:avLst/>
          </a:prstGeom>
        </p:spPr>
      </p:pic>
    </p:spTree>
    <p:extLst>
      <p:ext uri="{BB962C8B-B14F-4D97-AF65-F5344CB8AC3E}">
        <p14:creationId xmlns:p14="http://schemas.microsoft.com/office/powerpoint/2010/main" val="30316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603" y="389744"/>
            <a:ext cx="5433894" cy="631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4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64892"/>
            <a:ext cx="10515600" cy="884419"/>
          </a:xfrm>
        </p:spPr>
        <p:txBody>
          <a:bodyPr/>
          <a:lstStyle/>
          <a:p>
            <a:pPr algn="ctr"/>
            <a:r>
              <a:rPr lang="en-US" b="1" dirty="0" smtClean="0">
                <a:solidFill>
                  <a:srgbClr val="FF0000"/>
                </a:solidFill>
                <a:latin typeface="Arial Black" pitchFamily="34" charset="0"/>
              </a:rPr>
              <a:t>Venous valves </a:t>
            </a:r>
            <a:endParaRPr lang="en-US" b="1" dirty="0">
              <a:solidFill>
                <a:srgbClr val="FF0000"/>
              </a:solidFill>
              <a:latin typeface="Arial Black"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9154" y="1004340"/>
            <a:ext cx="8845109" cy="585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89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FF0000"/>
                </a:solidFill>
                <a:latin typeface="Arial Black" pitchFamily="34" charset="0"/>
              </a:rPr>
              <a:t>Lymphatic drainage of </a:t>
            </a:r>
            <a:r>
              <a:rPr lang="en-US" sz="3200" dirty="0" smtClean="0">
                <a:solidFill>
                  <a:srgbClr val="FF0000"/>
                </a:solidFill>
                <a:latin typeface="Arial Black" pitchFamily="34" charset="0"/>
              </a:rPr>
              <a:t>Lower limb</a:t>
            </a:r>
            <a:r>
              <a:rPr lang="en-US" sz="3200" dirty="0">
                <a:solidFill>
                  <a:srgbClr val="FF0000"/>
                </a:solidFill>
                <a:latin typeface="Arial Black" pitchFamily="34" charset="0"/>
              </a:rPr>
              <a:t/>
            </a:r>
            <a:br>
              <a:rPr lang="en-US" sz="3200" dirty="0">
                <a:solidFill>
                  <a:srgbClr val="FF0000"/>
                </a:solidFill>
                <a:latin typeface="Arial Black" pitchFamily="34" charset="0"/>
              </a:rPr>
            </a:br>
            <a:endParaRPr lang="en-US" sz="3200" dirty="0">
              <a:solidFill>
                <a:srgbClr val="FF0000"/>
              </a:solidFill>
              <a:latin typeface="Arial Black" pitchFamily="34" charset="0"/>
            </a:endParaRPr>
          </a:p>
        </p:txBody>
      </p:sp>
      <p:sp>
        <p:nvSpPr>
          <p:cNvPr id="3" name="Content Placeholder 2"/>
          <p:cNvSpPr>
            <a:spLocks noGrp="1"/>
          </p:cNvSpPr>
          <p:nvPr>
            <p:ph idx="1"/>
          </p:nvPr>
        </p:nvSpPr>
        <p:spPr>
          <a:xfrm>
            <a:off x="838200" y="1251284"/>
            <a:ext cx="10515600" cy="4925679"/>
          </a:xfrm>
        </p:spPr>
        <p:txBody>
          <a:bodyPr>
            <a:normAutofit lnSpcReduction="10000"/>
          </a:bodyPr>
          <a:lstStyle/>
          <a:p>
            <a:pPr marL="0" indent="0">
              <a:buNone/>
            </a:pPr>
            <a:r>
              <a:rPr lang="en-US" b="1" dirty="0" smtClean="0"/>
              <a:t>Superficial </a:t>
            </a:r>
            <a:r>
              <a:rPr lang="en-US" b="1" dirty="0" err="1" smtClean="0"/>
              <a:t>Lymphatics</a:t>
            </a:r>
            <a:r>
              <a:rPr lang="en-US" b="1" dirty="0" smtClean="0"/>
              <a:t>:</a:t>
            </a:r>
            <a:endParaRPr lang="en-US" b="1" dirty="0"/>
          </a:p>
          <a:p>
            <a:r>
              <a:rPr lang="en-US" dirty="0"/>
              <a:t>Superficial lymphatic vessels accompany the saphenous veins (great &amp; small)</a:t>
            </a:r>
          </a:p>
          <a:p>
            <a:r>
              <a:rPr lang="en-US" dirty="0"/>
              <a:t>Superficial </a:t>
            </a:r>
            <a:r>
              <a:rPr lang="en-US" dirty="0" err="1"/>
              <a:t>lymphatics</a:t>
            </a:r>
            <a:r>
              <a:rPr lang="en-US" dirty="0"/>
              <a:t> end at the superficial inguinal nodes most of this lymph drains to the external iliac nodes, some drains to the deep inguinal nodes.</a:t>
            </a:r>
          </a:p>
          <a:p>
            <a:r>
              <a:rPr lang="en-US" dirty="0"/>
              <a:t>Small </a:t>
            </a:r>
            <a:r>
              <a:rPr lang="en-US" dirty="0" err="1"/>
              <a:t>lymphatics</a:t>
            </a:r>
            <a:r>
              <a:rPr lang="en-US" dirty="0"/>
              <a:t> drain to the popliteal nodes</a:t>
            </a:r>
          </a:p>
          <a:p>
            <a:pPr marL="0" indent="0">
              <a:buNone/>
            </a:pPr>
            <a:r>
              <a:rPr lang="en-US" b="1" dirty="0"/>
              <a:t>Deep </a:t>
            </a:r>
            <a:r>
              <a:rPr lang="en-US" b="1" dirty="0" err="1" smtClean="0"/>
              <a:t>Lymphatics</a:t>
            </a:r>
            <a:r>
              <a:rPr lang="en-US" b="1" dirty="0" smtClean="0"/>
              <a:t>:</a:t>
            </a:r>
            <a:endParaRPr lang="en-US" b="1" dirty="0"/>
          </a:p>
          <a:p>
            <a:r>
              <a:rPr lang="en-US" dirty="0"/>
              <a:t>Deep </a:t>
            </a:r>
            <a:r>
              <a:rPr lang="en-US" dirty="0" err="1"/>
              <a:t>lymphatics</a:t>
            </a:r>
            <a:r>
              <a:rPr lang="en-US" dirty="0"/>
              <a:t> drain to the popliteal nodes which then drain to the inguinal nodes then to the external iliac nodes.</a:t>
            </a:r>
          </a:p>
          <a:p>
            <a:r>
              <a:rPr lang="en-US" dirty="0"/>
              <a:t>Both deep &amp; superficial drain into the lumbar </a:t>
            </a:r>
            <a:r>
              <a:rPr lang="en-US" dirty="0" err="1"/>
              <a:t>lymphatics</a:t>
            </a:r>
            <a:r>
              <a:rPr lang="en-US" dirty="0"/>
              <a:t>.</a:t>
            </a:r>
          </a:p>
          <a:p>
            <a:endParaRPr lang="en-US" dirty="0"/>
          </a:p>
        </p:txBody>
      </p:sp>
    </p:spTree>
    <p:extLst>
      <p:ext uri="{BB962C8B-B14F-4D97-AF65-F5344CB8AC3E}">
        <p14:creationId xmlns:p14="http://schemas.microsoft.com/office/powerpoint/2010/main" val="345225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B560E-DDE0-4E0D-80A3-353E13DF2FBC}"/>
              </a:ext>
            </a:extLst>
          </p:cNvPr>
          <p:cNvSpPr>
            <a:spLocks noGrp="1"/>
          </p:cNvSpPr>
          <p:nvPr>
            <p:ph type="title"/>
          </p:nvPr>
        </p:nvSpPr>
        <p:spPr/>
        <p:txBody>
          <a:bodyPr>
            <a:normAutofit/>
          </a:bodyPr>
          <a:lstStyle/>
          <a:p>
            <a:pPr algn="ctr"/>
            <a:r>
              <a:rPr lang="en-IN" sz="3200" b="1" dirty="0">
                <a:solidFill>
                  <a:srgbClr val="FF0000"/>
                </a:solidFill>
                <a:latin typeface="Arial Black" pitchFamily="34" charset="0"/>
              </a:rPr>
              <a:t>Surgical physiology of venous drainage</a:t>
            </a:r>
          </a:p>
        </p:txBody>
      </p:sp>
      <p:sp>
        <p:nvSpPr>
          <p:cNvPr id="3" name="Content Placeholder 2">
            <a:extLst>
              <a:ext uri="{FF2B5EF4-FFF2-40B4-BE49-F238E27FC236}">
                <a16:creationId xmlns:a16="http://schemas.microsoft.com/office/drawing/2014/main" xmlns="" id="{28D96F88-B1A6-4246-BAD5-C530AFA14E34}"/>
              </a:ext>
            </a:extLst>
          </p:cNvPr>
          <p:cNvSpPr>
            <a:spLocks noGrp="1"/>
          </p:cNvSpPr>
          <p:nvPr>
            <p:ph idx="1"/>
          </p:nvPr>
        </p:nvSpPr>
        <p:spPr/>
        <p:txBody>
          <a:bodyPr/>
          <a:lstStyle/>
          <a:p>
            <a:r>
              <a:rPr lang="en-IN" dirty="0"/>
              <a:t>Blood is returned to the heart from the lower limbs against gravity and it is helped by following mechanisms:-</a:t>
            </a:r>
          </a:p>
          <a:p>
            <a:pPr marL="914400" lvl="2" indent="0">
              <a:buNone/>
            </a:pPr>
            <a:endParaRPr lang="en-IN" dirty="0"/>
          </a:p>
          <a:p>
            <a:pPr lvl="2"/>
            <a:r>
              <a:rPr lang="en-IN" sz="2400" b="1" dirty="0"/>
              <a:t>Calf muscle pump- </a:t>
            </a:r>
            <a:r>
              <a:rPr lang="en-IN" sz="2400" dirty="0"/>
              <a:t>It is the alternate contraction and relaxation of the muscles of leg which pushes blood against gravity. The pressure  within the calf compartment rises to 200-300 mmHg during walking or exercise.</a:t>
            </a:r>
          </a:p>
          <a:p>
            <a:pPr lvl="2"/>
            <a:r>
              <a:rPr lang="en-IN" sz="2400" b="1" dirty="0"/>
              <a:t>Competent valves – </a:t>
            </a:r>
            <a:r>
              <a:rPr lang="en-IN" sz="2400" dirty="0"/>
              <a:t>which are unidirectional . Only allows the blood to flow from superficial to deep system and towards heart.</a:t>
            </a:r>
          </a:p>
        </p:txBody>
      </p:sp>
    </p:spTree>
    <p:extLst>
      <p:ext uri="{BB962C8B-B14F-4D97-AF65-F5344CB8AC3E}">
        <p14:creationId xmlns:p14="http://schemas.microsoft.com/office/powerpoint/2010/main" val="171994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Black" pitchFamily="34" charset="0"/>
              </a:rPr>
              <a:t>Ambulatory Venous Pressure</a:t>
            </a:r>
          </a:p>
        </p:txBody>
      </p:sp>
      <p:sp>
        <p:nvSpPr>
          <p:cNvPr id="3" name="Content Placeholder 2"/>
          <p:cNvSpPr>
            <a:spLocks noGrp="1"/>
          </p:cNvSpPr>
          <p:nvPr>
            <p:ph idx="1"/>
          </p:nvPr>
        </p:nvSpPr>
        <p:spPr>
          <a:xfrm>
            <a:off x="434715" y="1825625"/>
            <a:ext cx="11467475" cy="4351338"/>
          </a:xfrm>
        </p:spPr>
        <p:txBody>
          <a:bodyPr>
            <a:normAutofit lnSpcReduction="10000"/>
          </a:bodyPr>
          <a:lstStyle/>
          <a:p>
            <a:r>
              <a:rPr lang="en-US" dirty="0" smtClean="0"/>
              <a:t> </a:t>
            </a:r>
            <a:r>
              <a:rPr lang="en-US" dirty="0"/>
              <a:t>When standing motionless, with venous valves in the </a:t>
            </a:r>
            <a:r>
              <a:rPr lang="en-US" dirty="0" smtClean="0"/>
              <a:t>neutral position</a:t>
            </a:r>
            <a:r>
              <a:rPr lang="en-US" dirty="0"/>
              <a:t>, the pressure in the veins of the foot gradually increases until it equals the </a:t>
            </a:r>
            <a:r>
              <a:rPr lang="en-US" dirty="0" smtClean="0"/>
              <a:t>hydrostatic pressure </a:t>
            </a:r>
            <a:r>
              <a:rPr lang="en-US" dirty="0"/>
              <a:t>developed by the column of blood stretching between the foot and the heart; in a </a:t>
            </a:r>
            <a:r>
              <a:rPr lang="en-US" dirty="0" smtClean="0"/>
              <a:t>person of </a:t>
            </a:r>
            <a:r>
              <a:rPr lang="en-US" dirty="0"/>
              <a:t>average height, perhaps 90 mmHg. With active movement, the muscle pumps and valves </a:t>
            </a:r>
            <a:r>
              <a:rPr lang="en-US" dirty="0" smtClean="0"/>
              <a:t>come into </a:t>
            </a:r>
            <a:r>
              <a:rPr lang="en-US" dirty="0"/>
              <a:t>play and the venous column is divided into several smaller columns, each at a lower pressure.</a:t>
            </a:r>
          </a:p>
          <a:p>
            <a:r>
              <a:rPr lang="en-US" dirty="0"/>
              <a:t>As a result, the pressure in the foot veins falls in health to less than 25 mmHg upon walking </a:t>
            </a:r>
            <a:r>
              <a:rPr lang="en-US" dirty="0" smtClean="0"/>
              <a:t>– the ambulatory </a:t>
            </a:r>
            <a:r>
              <a:rPr lang="en-US" dirty="0"/>
              <a:t>venous pressure (AVP). Patients with muscle pump and/or venous valve failure, </a:t>
            </a:r>
            <a:r>
              <a:rPr lang="en-US" dirty="0" smtClean="0"/>
              <a:t>and/or venous </a:t>
            </a:r>
            <a:r>
              <a:rPr lang="en-US" dirty="0"/>
              <a:t>outflow obstruction, demonstrate a raised AVP. Such sustained venous hypertension is </a:t>
            </a:r>
            <a:r>
              <a:rPr lang="en-US" dirty="0" smtClean="0"/>
              <a:t>the main </a:t>
            </a:r>
            <a:r>
              <a:rPr lang="en-US" dirty="0"/>
              <a:t>factor contributing to the development of skin changes.</a:t>
            </a:r>
          </a:p>
        </p:txBody>
      </p:sp>
    </p:spTree>
    <p:extLst>
      <p:ext uri="{BB962C8B-B14F-4D97-AF65-F5344CB8AC3E}">
        <p14:creationId xmlns:p14="http://schemas.microsoft.com/office/powerpoint/2010/main" val="184442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Arial Black" pitchFamily="34" charset="0"/>
              </a:rPr>
              <a:t>DEFINITIONS/TERMINOLOGIES</a:t>
            </a:r>
          </a:p>
          <a:p>
            <a:r>
              <a:rPr lang="en-US" dirty="0" smtClean="0">
                <a:latin typeface="Arial Black" pitchFamily="34" charset="0"/>
              </a:rPr>
              <a:t>ANATOMY</a:t>
            </a:r>
          </a:p>
          <a:p>
            <a:r>
              <a:rPr lang="en-US" dirty="0" smtClean="0">
                <a:latin typeface="Arial Black" pitchFamily="34" charset="0"/>
              </a:rPr>
              <a:t>PHYSIOLOGY</a:t>
            </a:r>
          </a:p>
          <a:p>
            <a:r>
              <a:rPr lang="en-US" dirty="0" smtClean="0">
                <a:latin typeface="Arial Black" pitchFamily="34" charset="0"/>
              </a:rPr>
              <a:t>PATHOPHYSIOLOGY</a:t>
            </a:r>
          </a:p>
          <a:p>
            <a:r>
              <a:rPr lang="en-US" dirty="0" smtClean="0">
                <a:latin typeface="Arial Black" pitchFamily="34" charset="0"/>
              </a:rPr>
              <a:t>DEFINITIONS</a:t>
            </a:r>
          </a:p>
          <a:p>
            <a:r>
              <a:rPr lang="en-US" dirty="0" smtClean="0">
                <a:latin typeface="Arial Black" pitchFamily="34" charset="0"/>
              </a:rPr>
              <a:t>CLINICAL FEATURES</a:t>
            </a:r>
          </a:p>
          <a:p>
            <a:r>
              <a:rPr lang="en-US" dirty="0" smtClean="0">
                <a:latin typeface="Arial Black" pitchFamily="34" charset="0"/>
              </a:rPr>
              <a:t>INVESTIGATIONS</a:t>
            </a:r>
          </a:p>
          <a:p>
            <a:r>
              <a:rPr lang="en-US" dirty="0" smtClean="0">
                <a:latin typeface="Arial Black" pitchFamily="34" charset="0"/>
              </a:rPr>
              <a:t>TREATMENT</a:t>
            </a:r>
          </a:p>
          <a:p>
            <a:r>
              <a:rPr lang="en-US" dirty="0" smtClean="0">
                <a:latin typeface="Arial Black" pitchFamily="34" charset="0"/>
              </a:rPr>
              <a:t>RECENT ADVANCES</a:t>
            </a:r>
          </a:p>
          <a:p>
            <a:r>
              <a:rPr lang="en-US" dirty="0" smtClean="0">
                <a:latin typeface="Arial Black" pitchFamily="34" charset="0"/>
              </a:rPr>
              <a:t>VENOUS ULCER</a:t>
            </a:r>
            <a:endParaRPr lang="en-US" dirty="0">
              <a:latin typeface="Arial Black" pitchFamily="34" charset="0"/>
            </a:endParaRPr>
          </a:p>
        </p:txBody>
      </p:sp>
    </p:spTree>
    <p:extLst>
      <p:ext uri="{BB962C8B-B14F-4D97-AF65-F5344CB8AC3E}">
        <p14:creationId xmlns:p14="http://schemas.microsoft.com/office/powerpoint/2010/main" val="47300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Black" pitchFamily="34" charset="0"/>
              </a:rPr>
              <a:t>Venous </a:t>
            </a:r>
            <a:r>
              <a:rPr lang="en-US" b="1" dirty="0" smtClean="0">
                <a:solidFill>
                  <a:srgbClr val="FF0000"/>
                </a:solidFill>
                <a:latin typeface="Arial Black" pitchFamily="34" charset="0"/>
              </a:rPr>
              <a:t>Recirculation</a:t>
            </a:r>
            <a:endParaRPr lang="en-US" b="1" dirty="0">
              <a:solidFill>
                <a:srgbClr val="FF0000"/>
              </a:solidFill>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t>In </a:t>
            </a:r>
            <a:r>
              <a:rPr lang="en-US" dirty="0"/>
              <a:t>patients with varicose veins there is often a recirculation of venous </a:t>
            </a:r>
            <a:r>
              <a:rPr lang="en-US" dirty="0" smtClean="0"/>
              <a:t>blood within </a:t>
            </a:r>
            <a:r>
              <a:rPr lang="en-US" dirty="0"/>
              <a:t>the leg. During calf relaxation, abnormally large volumes of blood enter the muscle </a:t>
            </a:r>
            <a:r>
              <a:rPr lang="en-US" dirty="0" smtClean="0"/>
              <a:t>pump from </a:t>
            </a:r>
            <a:r>
              <a:rPr lang="en-US" dirty="0"/>
              <a:t>the superficial </a:t>
            </a:r>
            <a:r>
              <a:rPr lang="en-US" dirty="0" err="1" smtClean="0"/>
              <a:t>varices</a:t>
            </a:r>
            <a:r>
              <a:rPr lang="en-US" dirty="0" smtClean="0"/>
              <a:t>. (increased </a:t>
            </a:r>
            <a:r>
              <a:rPr lang="en-US" dirty="0"/>
              <a:t>preload). </a:t>
            </a:r>
            <a:endParaRPr lang="en-US" dirty="0" smtClean="0"/>
          </a:p>
          <a:p>
            <a:r>
              <a:rPr lang="en-US" dirty="0" smtClean="0"/>
              <a:t>The </a:t>
            </a:r>
            <a:r>
              <a:rPr lang="en-US" dirty="0"/>
              <a:t>muscle pump expels blood from the leg </a:t>
            </a:r>
            <a:r>
              <a:rPr lang="en-US" dirty="0" smtClean="0"/>
              <a:t>only for </a:t>
            </a:r>
            <a:r>
              <a:rPr lang="en-US" dirty="0"/>
              <a:t>it to re-enter the leg by refluxing down superficial </a:t>
            </a:r>
            <a:r>
              <a:rPr lang="en-US" dirty="0" err="1"/>
              <a:t>varices</a:t>
            </a:r>
            <a:r>
              <a:rPr lang="en-US" dirty="0"/>
              <a:t> (akin to aortic regurgitation). </a:t>
            </a:r>
            <a:endParaRPr lang="en-US" dirty="0" smtClean="0"/>
          </a:p>
          <a:p>
            <a:r>
              <a:rPr lang="en-US" dirty="0" smtClean="0"/>
              <a:t>This blood </a:t>
            </a:r>
            <a:r>
              <a:rPr lang="en-US" dirty="0"/>
              <a:t>then re-enters the muscle pump through perforating veins in the lower calf and so on.</a:t>
            </a:r>
          </a:p>
        </p:txBody>
      </p:sp>
    </p:spTree>
    <p:extLst>
      <p:ext uri="{BB962C8B-B14F-4D97-AF65-F5344CB8AC3E}">
        <p14:creationId xmlns:p14="http://schemas.microsoft.com/office/powerpoint/2010/main" val="98054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4735" y="1825625"/>
            <a:ext cx="11422504" cy="4351338"/>
          </a:xfrm>
        </p:spPr>
        <p:txBody>
          <a:bodyPr>
            <a:normAutofit fontScale="92500"/>
          </a:bodyPr>
          <a:lstStyle/>
          <a:p>
            <a:r>
              <a:rPr lang="en-US" dirty="0"/>
              <a:t>By far the most powerful force propelling venous return flow is the </a:t>
            </a:r>
            <a:r>
              <a:rPr lang="en-US" dirty="0" err="1" smtClean="0"/>
              <a:t>musculo</a:t>
            </a:r>
            <a:r>
              <a:rPr lang="en-US" dirty="0" smtClean="0"/>
              <a:t> venous </a:t>
            </a:r>
            <a:r>
              <a:rPr lang="en-US" dirty="0" smtClean="0"/>
              <a:t>pumping mechanism</a:t>
            </a:r>
            <a:r>
              <a:rPr lang="en-US" dirty="0"/>
              <a:t>, which can handle large volumes rapidly and generate a force well in excess of </a:t>
            </a:r>
            <a:r>
              <a:rPr lang="en-US" dirty="0" smtClean="0"/>
              <a:t>that required </a:t>
            </a:r>
            <a:r>
              <a:rPr lang="en-US" dirty="0"/>
              <a:t>for venous return against </a:t>
            </a:r>
            <a:r>
              <a:rPr lang="en-US" dirty="0" smtClean="0"/>
              <a:t>gravity.</a:t>
            </a:r>
          </a:p>
          <a:p>
            <a:r>
              <a:rPr lang="en-US" dirty="0" smtClean="0"/>
              <a:t>When </a:t>
            </a:r>
            <a:r>
              <a:rPr lang="en-US" dirty="0"/>
              <a:t>the limb is in the dependent position, a normal </a:t>
            </a:r>
            <a:r>
              <a:rPr lang="en-US" dirty="0" smtClean="0"/>
              <a:t>set of </a:t>
            </a:r>
            <a:r>
              <a:rPr lang="en-US" dirty="0"/>
              <a:t>valves in the deep and superficial veins will prevent reflux of blood against the normal direction </a:t>
            </a:r>
            <a:r>
              <a:rPr lang="en-US" dirty="0" smtClean="0"/>
              <a:t>of venous </a:t>
            </a:r>
            <a:r>
              <a:rPr lang="en-US" dirty="0"/>
              <a:t>flow.</a:t>
            </a:r>
          </a:p>
          <a:p>
            <a:r>
              <a:rPr lang="en-US" dirty="0"/>
              <a:t>Failure of competence in the venous valves at </a:t>
            </a:r>
            <a:r>
              <a:rPr lang="en-US" dirty="0" err="1"/>
              <a:t>saphenofemoral</a:t>
            </a:r>
            <a:r>
              <a:rPr lang="en-US" dirty="0"/>
              <a:t> </a:t>
            </a:r>
            <a:r>
              <a:rPr lang="en-US" dirty="0" smtClean="0"/>
              <a:t>and </a:t>
            </a:r>
            <a:r>
              <a:rPr lang="en-US" dirty="0" err="1" smtClean="0"/>
              <a:t>saphenopopliteal</a:t>
            </a:r>
            <a:r>
              <a:rPr lang="en-US" dirty="0" smtClean="0"/>
              <a:t> </a:t>
            </a:r>
            <a:r>
              <a:rPr lang="en-US" dirty="0"/>
              <a:t>junction </a:t>
            </a:r>
            <a:r>
              <a:rPr lang="en-US" dirty="0" smtClean="0"/>
              <a:t>will lead </a:t>
            </a:r>
            <a:r>
              <a:rPr lang="en-US" dirty="0"/>
              <a:t>to retrograde flow down the limb when the patient stands up or after exercise movement </a:t>
            </a:r>
            <a:r>
              <a:rPr lang="en-US" dirty="0" smtClean="0"/>
              <a:t>has resulted </a:t>
            </a:r>
            <a:r>
              <a:rPr lang="en-US" dirty="0"/>
              <a:t>in slack veins in the lower part of the leg. In the superficial veins, this is the basis of </a:t>
            </a:r>
            <a:r>
              <a:rPr lang="en-US" dirty="0" smtClean="0"/>
              <a:t>the most </a:t>
            </a:r>
            <a:r>
              <a:rPr lang="en-US" dirty="0"/>
              <a:t>common venous disorder – simple varicose veins.</a:t>
            </a:r>
          </a:p>
        </p:txBody>
      </p:sp>
    </p:spTree>
    <p:extLst>
      <p:ext uri="{BB962C8B-B14F-4D97-AF65-F5344CB8AC3E}">
        <p14:creationId xmlns:p14="http://schemas.microsoft.com/office/powerpoint/2010/main" val="3730741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832"/>
            <a:ext cx="10515600" cy="770021"/>
          </a:xfrm>
        </p:spPr>
        <p:txBody>
          <a:bodyPr>
            <a:normAutofit fontScale="90000"/>
          </a:bodyPr>
          <a:lstStyle/>
          <a:p>
            <a:pPr algn="ctr"/>
            <a:r>
              <a:rPr lang="en-US" sz="3600" b="1" dirty="0" smtClean="0">
                <a:solidFill>
                  <a:srgbClr val="FF0000"/>
                </a:solidFill>
                <a:latin typeface="Arial Black" pitchFamily="34" charset="0"/>
              </a:rPr>
              <a:t>Pathophysiology</a:t>
            </a:r>
            <a:r>
              <a:rPr lang="en-US" sz="3600" dirty="0">
                <a:solidFill>
                  <a:srgbClr val="FF0000"/>
                </a:solidFill>
                <a:latin typeface="Arial Black" pitchFamily="34" charset="0"/>
              </a:rPr>
              <a:t/>
            </a:r>
            <a:br>
              <a:rPr lang="en-US" sz="3600" dirty="0">
                <a:solidFill>
                  <a:srgbClr val="FF0000"/>
                </a:solidFill>
                <a:latin typeface="Arial Black" pitchFamily="34" charset="0"/>
              </a:rPr>
            </a:br>
            <a:endParaRPr lang="en-US" sz="3600" dirty="0">
              <a:solidFill>
                <a:srgbClr val="FF0000"/>
              </a:solidFill>
              <a:latin typeface="Arial Black" pitchFamily="34" charset="0"/>
            </a:endParaRPr>
          </a:p>
        </p:txBody>
      </p:sp>
      <p:sp>
        <p:nvSpPr>
          <p:cNvPr id="3" name="Content Placeholder 2"/>
          <p:cNvSpPr>
            <a:spLocks noGrp="1"/>
          </p:cNvSpPr>
          <p:nvPr>
            <p:ph idx="1"/>
          </p:nvPr>
        </p:nvSpPr>
        <p:spPr>
          <a:xfrm>
            <a:off x="359764" y="1289154"/>
            <a:ext cx="11527436" cy="5441429"/>
          </a:xfrm>
        </p:spPr>
        <p:txBody>
          <a:bodyPr>
            <a:normAutofit fontScale="92500" lnSpcReduction="10000"/>
          </a:bodyPr>
          <a:lstStyle/>
          <a:p>
            <a:r>
              <a:rPr lang="en-US" dirty="0" smtClean="0"/>
              <a:t>The </a:t>
            </a:r>
            <a:r>
              <a:rPr lang="en-US" dirty="0"/>
              <a:t>pathophysiology behind their formation is complicated and involves the concept of ambulatory venous hypertension.</a:t>
            </a:r>
          </a:p>
          <a:p>
            <a:r>
              <a:rPr lang="en-US" dirty="0" smtClean="0"/>
              <a:t>In </a:t>
            </a:r>
            <a:r>
              <a:rPr lang="en-US" dirty="0"/>
              <a:t>healthy veins, the flow of venous blood is through the superficial system into the deep system and up the leg and toward the heart. One-way venous valves are found in both systems and the perforating  veins. </a:t>
            </a:r>
          </a:p>
          <a:p>
            <a:r>
              <a:rPr lang="en-US" dirty="0" smtClean="0"/>
              <a:t>Incompetence </a:t>
            </a:r>
            <a:r>
              <a:rPr lang="en-US" dirty="0"/>
              <a:t>in any of these valves can lead to a disruption in the unidirectional flow of blood toward the heart and result in ambulatory venous hypertension (AVH). </a:t>
            </a:r>
          </a:p>
          <a:p>
            <a:r>
              <a:rPr lang="en-US" dirty="0" smtClean="0"/>
              <a:t>Incompetence </a:t>
            </a:r>
            <a:r>
              <a:rPr lang="en-US" dirty="0"/>
              <a:t>in the superficial venous system alone usually results from failure at valves located at the SFJ and SPJ. </a:t>
            </a:r>
          </a:p>
          <a:p>
            <a:r>
              <a:rPr lang="en-US" dirty="0" smtClean="0"/>
              <a:t>The </a:t>
            </a:r>
            <a:r>
              <a:rPr lang="en-US" dirty="0"/>
              <a:t>gravitational weight of the column of blood along the length of the vein creates hydrostatic pressure, which is worse at the more distal aspect of the length of vein.</a:t>
            </a:r>
          </a:p>
          <a:p>
            <a:pPr marL="0" indent="0">
              <a:buNone/>
            </a:pPr>
            <a:r>
              <a:rPr lang="en-US" dirty="0"/>
              <a:t>	</a:t>
            </a:r>
          </a:p>
        </p:txBody>
      </p:sp>
    </p:spTree>
    <p:extLst>
      <p:ext uri="{BB962C8B-B14F-4D97-AF65-F5344CB8AC3E}">
        <p14:creationId xmlns:p14="http://schemas.microsoft.com/office/powerpoint/2010/main" val="149200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Reflux at or near the SFJ does not always come through the terminal valve of the GSV, nor does it always involve the entire trunk of the GSV.</a:t>
            </a:r>
          </a:p>
          <a:p>
            <a:r>
              <a:rPr lang="en-US" dirty="0" smtClean="0"/>
              <a:t> </a:t>
            </a:r>
            <a:r>
              <a:rPr lang="en-US" dirty="0"/>
              <a:t>Reflux can enter the GSV below the sub terminal valve or even immediately below the junction, passing through a failed sub terminal valve to mimic true SFJ incompetence. </a:t>
            </a:r>
          </a:p>
          <a:p>
            <a:r>
              <a:rPr lang="en-US" dirty="0" smtClean="0"/>
              <a:t>Reflux </a:t>
            </a:r>
            <a:r>
              <a:rPr lang="en-US" dirty="0"/>
              <a:t>can also pass directly into any of the other veins that join the GSV at that level, or it may pass a few centimeters along the GSV and then abandon the GSV for another branch vessel.</a:t>
            </a:r>
          </a:p>
          <a:p>
            <a:pPr marL="0" indent="0">
              <a:buNone/>
            </a:pPr>
            <a:r>
              <a:rPr lang="en-US" dirty="0"/>
              <a:t>	</a:t>
            </a:r>
          </a:p>
          <a:p>
            <a:endParaRPr lang="en-US" dirty="0"/>
          </a:p>
        </p:txBody>
      </p:sp>
    </p:spTree>
    <p:extLst>
      <p:ext uri="{BB962C8B-B14F-4D97-AF65-F5344CB8AC3E}">
        <p14:creationId xmlns:p14="http://schemas.microsoft.com/office/powerpoint/2010/main" val="162640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Incompetence of the perforating veins leads to hydrodynamic pressure. The calf pump mechanism helps to empty the deep venous system, but if perforating vein valves fail, then the pressure generated in the deep venous system by the calf pump mechanism are transmitted into the superficial system via the incompetent perforating veins.</a:t>
            </a:r>
          </a:p>
          <a:p>
            <a:r>
              <a:rPr lang="en-US" dirty="0" smtClean="0"/>
              <a:t>Once </a:t>
            </a:r>
            <a:r>
              <a:rPr lang="en-US" dirty="0"/>
              <a:t>venous hypertension is present, the venous dysfunction continues to worsen through a vicious circle. Pooled blood and venous hypertension leads to venous dilatation, which then causes greater </a:t>
            </a:r>
            <a:r>
              <a:rPr lang="en-US" dirty="0" err="1"/>
              <a:t>valvular</a:t>
            </a:r>
            <a:r>
              <a:rPr lang="en-US" dirty="0"/>
              <a:t> insufficiency. </a:t>
            </a:r>
          </a:p>
          <a:p>
            <a:pPr marL="0" indent="0">
              <a:buNone/>
            </a:pPr>
            <a:r>
              <a:rPr lang="en-US" dirty="0"/>
              <a:t>	</a:t>
            </a:r>
          </a:p>
          <a:p>
            <a:endParaRPr lang="en-US" dirty="0"/>
          </a:p>
        </p:txBody>
      </p:sp>
    </p:spTree>
    <p:extLst>
      <p:ext uri="{BB962C8B-B14F-4D97-AF65-F5344CB8AC3E}">
        <p14:creationId xmlns:p14="http://schemas.microsoft.com/office/powerpoint/2010/main" val="419718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Over time, with more local dilatation, other adjacent valves sequentially fail, and after a series of valves has failed, the entire superficial venous system is incompetent. This can then cause subsequent perforator and deep venous </a:t>
            </a:r>
            <a:r>
              <a:rPr lang="en-US" dirty="0" err="1"/>
              <a:t>valvular</a:t>
            </a:r>
            <a:r>
              <a:rPr lang="en-US" dirty="0"/>
              <a:t> dysfunction.</a:t>
            </a:r>
          </a:p>
          <a:p>
            <a:r>
              <a:rPr lang="en-US" dirty="0" smtClean="0"/>
              <a:t>The </a:t>
            </a:r>
            <a:r>
              <a:rPr lang="en-US" dirty="0"/>
              <a:t>clinical findings of varicose veins, reticular veins, and </a:t>
            </a:r>
            <a:r>
              <a:rPr lang="en-US" dirty="0" err="1"/>
              <a:t>telangiectasias</a:t>
            </a:r>
            <a:r>
              <a:rPr lang="en-US" dirty="0"/>
              <a:t> are due to the hypertension in the superficial venous system that spreads to collateral </a:t>
            </a:r>
            <a:r>
              <a:rPr lang="en-US" dirty="0" smtClean="0"/>
              <a:t>veins and </a:t>
            </a:r>
            <a:r>
              <a:rPr lang="en-US" dirty="0"/>
              <a:t>tributary veins, causing dilated tortuous structures.</a:t>
            </a:r>
          </a:p>
          <a:p>
            <a:r>
              <a:rPr lang="en-US" dirty="0" smtClean="0"/>
              <a:t>In </a:t>
            </a:r>
            <a:r>
              <a:rPr lang="en-US" dirty="0"/>
              <a:t>contrast to the superficial veins, the deep veins do not become </a:t>
            </a:r>
            <a:r>
              <a:rPr lang="en-US" dirty="0" smtClean="0"/>
              <a:t>excessively distended</a:t>
            </a:r>
            <a:r>
              <a:rPr lang="en-US" dirty="0"/>
              <a:t>. They can withstand the increased pressure because of their construction and the confining fascia.</a:t>
            </a:r>
          </a:p>
          <a:p>
            <a:endParaRPr lang="en-US" dirty="0"/>
          </a:p>
        </p:txBody>
      </p:sp>
    </p:spTree>
    <p:extLst>
      <p:ext uri="{BB962C8B-B14F-4D97-AF65-F5344CB8AC3E}">
        <p14:creationId xmlns:p14="http://schemas.microsoft.com/office/powerpoint/2010/main" val="200320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66FD6-FC9D-44C2-BD9C-345AFD8E7011}"/>
              </a:ext>
            </a:extLst>
          </p:cNvPr>
          <p:cNvSpPr>
            <a:spLocks noGrp="1"/>
          </p:cNvSpPr>
          <p:nvPr>
            <p:ph type="title"/>
          </p:nvPr>
        </p:nvSpPr>
        <p:spPr/>
        <p:txBody>
          <a:bodyPr>
            <a:normAutofit/>
          </a:bodyPr>
          <a:lstStyle/>
          <a:p>
            <a:pPr algn="ctr"/>
            <a:r>
              <a:rPr lang="en-IN" sz="3600" dirty="0">
                <a:solidFill>
                  <a:srgbClr val="FF0000"/>
                </a:solidFill>
                <a:latin typeface="Arial Black" pitchFamily="34" charset="0"/>
              </a:rPr>
              <a:t>PATHOPHYSIOLOGY</a:t>
            </a:r>
          </a:p>
        </p:txBody>
      </p:sp>
      <p:sp>
        <p:nvSpPr>
          <p:cNvPr id="3" name="Content Placeholder 2">
            <a:extLst>
              <a:ext uri="{FF2B5EF4-FFF2-40B4-BE49-F238E27FC236}">
                <a16:creationId xmlns:a16="http://schemas.microsoft.com/office/drawing/2014/main" xmlns="" id="{08CB0A37-C00D-4BD8-8F1B-3E06FD111A58}"/>
              </a:ext>
            </a:extLst>
          </p:cNvPr>
          <p:cNvSpPr>
            <a:spLocks noGrp="1"/>
          </p:cNvSpPr>
          <p:nvPr>
            <p:ph idx="1"/>
          </p:nvPr>
        </p:nvSpPr>
        <p:spPr/>
        <p:txBody>
          <a:bodyPr/>
          <a:lstStyle/>
          <a:p>
            <a:pPr marL="0" indent="0">
              <a:buNone/>
            </a:pPr>
            <a:r>
              <a:rPr lang="en-IN" dirty="0">
                <a:solidFill>
                  <a:srgbClr val="FF0000"/>
                </a:solidFill>
              </a:rPr>
              <a:t>	</a:t>
            </a:r>
            <a:r>
              <a:rPr lang="en-IN" sz="2000" b="1" dirty="0">
                <a:solidFill>
                  <a:srgbClr val="FF0000"/>
                </a:solidFill>
              </a:rPr>
              <a:t>Reflux of blood into </a:t>
            </a:r>
          </a:p>
          <a:p>
            <a:pPr marL="0" indent="0">
              <a:buNone/>
            </a:pPr>
            <a:r>
              <a:rPr lang="en-IN" sz="2000" b="1" dirty="0">
                <a:solidFill>
                  <a:srgbClr val="FF0000"/>
                </a:solidFill>
              </a:rPr>
              <a:t>	superficial veins due to </a:t>
            </a:r>
          </a:p>
          <a:p>
            <a:pPr marL="0" indent="0">
              <a:buNone/>
            </a:pPr>
            <a:r>
              <a:rPr lang="en-IN" sz="2000" b="1" dirty="0">
                <a:solidFill>
                  <a:srgbClr val="FF0000"/>
                </a:solidFill>
              </a:rPr>
              <a:t>	valve incompetence</a:t>
            </a:r>
          </a:p>
          <a:p>
            <a:pPr marL="0" indent="0">
              <a:buNone/>
            </a:pPr>
            <a:r>
              <a:rPr lang="en-IN" sz="2000" b="1" dirty="0">
                <a:solidFill>
                  <a:srgbClr val="FF0000"/>
                </a:solidFill>
              </a:rPr>
              <a:t>		</a:t>
            </a:r>
          </a:p>
          <a:p>
            <a:pPr marL="0" indent="0">
              <a:buNone/>
            </a:pPr>
            <a:r>
              <a:rPr lang="en-IN" sz="2000" b="1" dirty="0">
                <a:solidFill>
                  <a:srgbClr val="FF0000"/>
                </a:solidFill>
              </a:rPr>
              <a:t>	venous hypertension in	 </a:t>
            </a:r>
          </a:p>
          <a:p>
            <a:pPr marL="0" indent="0">
              <a:buNone/>
            </a:pPr>
            <a:r>
              <a:rPr lang="en-IN" sz="2000" b="1" dirty="0">
                <a:solidFill>
                  <a:srgbClr val="FF0000"/>
                </a:solidFill>
              </a:rPr>
              <a:t>	Superficial veins</a:t>
            </a:r>
          </a:p>
          <a:p>
            <a:pPr marL="0" indent="0">
              <a:buNone/>
            </a:pPr>
            <a:endParaRPr lang="en-IN" sz="2000" b="1" dirty="0">
              <a:solidFill>
                <a:srgbClr val="FF0000"/>
              </a:solidFill>
            </a:endParaRPr>
          </a:p>
          <a:p>
            <a:pPr marL="0" indent="0">
              <a:buNone/>
            </a:pPr>
            <a:r>
              <a:rPr lang="en-IN" sz="2000" b="1" dirty="0">
                <a:solidFill>
                  <a:srgbClr val="FF0000"/>
                </a:solidFill>
              </a:rPr>
              <a:t>	</a:t>
            </a:r>
          </a:p>
          <a:p>
            <a:pPr marL="0" indent="0">
              <a:buNone/>
            </a:pPr>
            <a:r>
              <a:rPr lang="en-IN" sz="2000" b="1" dirty="0">
                <a:solidFill>
                  <a:srgbClr val="FF0000"/>
                </a:solidFill>
              </a:rPr>
              <a:t>	superficial veins become dilated, </a:t>
            </a:r>
          </a:p>
          <a:p>
            <a:pPr marL="0" indent="0">
              <a:buNone/>
            </a:pPr>
            <a:r>
              <a:rPr lang="en-IN" sz="2000" b="1" dirty="0">
                <a:solidFill>
                  <a:srgbClr val="FF0000"/>
                </a:solidFill>
              </a:rPr>
              <a:t>	tortuous and elongated</a:t>
            </a:r>
          </a:p>
        </p:txBody>
      </p:sp>
      <p:pic>
        <p:nvPicPr>
          <p:cNvPr id="5" name="Picture 4">
            <a:extLst>
              <a:ext uri="{FF2B5EF4-FFF2-40B4-BE49-F238E27FC236}">
                <a16:creationId xmlns:a16="http://schemas.microsoft.com/office/drawing/2014/main" xmlns="" id="{10C0C740-D9E9-4BA0-8E58-A97011C79DE1}"/>
              </a:ext>
            </a:extLst>
          </p:cNvPr>
          <p:cNvPicPr>
            <a:picLocks noChangeAspect="1"/>
          </p:cNvPicPr>
          <p:nvPr/>
        </p:nvPicPr>
        <p:blipFill>
          <a:blip r:embed="rId2"/>
          <a:stretch>
            <a:fillRect/>
          </a:stretch>
        </p:blipFill>
        <p:spPr>
          <a:xfrm>
            <a:off x="5699464" y="1825626"/>
            <a:ext cx="5654336" cy="4415376"/>
          </a:xfrm>
          <a:prstGeom prst="rect">
            <a:avLst/>
          </a:prstGeom>
        </p:spPr>
      </p:pic>
      <p:sp>
        <p:nvSpPr>
          <p:cNvPr id="6" name="Arrow: Down 5">
            <a:extLst>
              <a:ext uri="{FF2B5EF4-FFF2-40B4-BE49-F238E27FC236}">
                <a16:creationId xmlns:a16="http://schemas.microsoft.com/office/drawing/2014/main" xmlns="" id="{55B5133C-8B1C-4481-8A49-E4E0A1B3C411}"/>
              </a:ext>
            </a:extLst>
          </p:cNvPr>
          <p:cNvSpPr/>
          <p:nvPr/>
        </p:nvSpPr>
        <p:spPr>
          <a:xfrm>
            <a:off x="2784200" y="3098307"/>
            <a:ext cx="484632" cy="506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Arrow: Down 6">
            <a:extLst>
              <a:ext uri="{FF2B5EF4-FFF2-40B4-BE49-F238E27FC236}">
                <a16:creationId xmlns:a16="http://schemas.microsoft.com/office/drawing/2014/main" xmlns="" id="{16AD3CFF-0AB7-4C20-AEDC-6F9BE5637495}"/>
              </a:ext>
            </a:extLst>
          </p:cNvPr>
          <p:cNvSpPr/>
          <p:nvPr/>
        </p:nvSpPr>
        <p:spPr>
          <a:xfrm>
            <a:off x="2784200" y="4433133"/>
            <a:ext cx="484632" cy="506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19517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884FC-B805-42C2-AF7A-D143E99308B4}"/>
              </a:ext>
            </a:extLst>
          </p:cNvPr>
          <p:cNvSpPr>
            <a:spLocks noGrp="1"/>
          </p:cNvSpPr>
          <p:nvPr>
            <p:ph type="title"/>
          </p:nvPr>
        </p:nvSpPr>
        <p:spPr/>
        <p:txBody>
          <a:bodyPr>
            <a:normAutofit/>
          </a:bodyPr>
          <a:lstStyle/>
          <a:p>
            <a:pPr algn="ctr"/>
            <a:r>
              <a:rPr lang="en-IN" sz="4000" b="1" dirty="0">
                <a:solidFill>
                  <a:srgbClr val="FF0000"/>
                </a:solidFill>
                <a:latin typeface="Arial Black" pitchFamily="34" charset="0"/>
              </a:rPr>
              <a:t>PRIMARY VARICOSE VEINS</a:t>
            </a:r>
          </a:p>
        </p:txBody>
      </p:sp>
      <p:sp>
        <p:nvSpPr>
          <p:cNvPr id="3" name="Content Placeholder 2">
            <a:extLst>
              <a:ext uri="{FF2B5EF4-FFF2-40B4-BE49-F238E27FC236}">
                <a16:creationId xmlns:a16="http://schemas.microsoft.com/office/drawing/2014/main" xmlns="" id="{32507DF7-6693-491F-A2A0-DF11DCEE7765}"/>
              </a:ext>
            </a:extLst>
          </p:cNvPr>
          <p:cNvSpPr>
            <a:spLocks noGrp="1"/>
          </p:cNvSpPr>
          <p:nvPr>
            <p:ph idx="1"/>
          </p:nvPr>
        </p:nvSpPr>
        <p:spPr>
          <a:xfrm>
            <a:off x="838200" y="1825624"/>
            <a:ext cx="10515600" cy="4785037"/>
          </a:xfrm>
        </p:spPr>
        <p:txBody>
          <a:bodyPr>
            <a:normAutofit fontScale="85000" lnSpcReduction="20000"/>
          </a:bodyPr>
          <a:lstStyle/>
          <a:p>
            <a:r>
              <a:rPr lang="en-IN" dirty="0" smtClean="0"/>
              <a:t>No </a:t>
            </a:r>
            <a:r>
              <a:rPr lang="en-IN" dirty="0"/>
              <a:t>obvious cause could be found to explain varicosity.	</a:t>
            </a:r>
          </a:p>
          <a:p>
            <a:r>
              <a:rPr lang="en-IN" dirty="0" smtClean="0"/>
              <a:t>They </a:t>
            </a:r>
            <a:r>
              <a:rPr lang="en-IN" dirty="0"/>
              <a:t>may occur as a result of congenital weakness in the vein wall due to defective connective tissue and smooth muscle or due to congenital absence/abnormality  of </a:t>
            </a:r>
            <a:r>
              <a:rPr lang="en-IN" dirty="0" smtClean="0"/>
              <a:t>valves.</a:t>
            </a:r>
          </a:p>
          <a:p>
            <a:r>
              <a:rPr lang="en-IN" dirty="0" err="1" smtClean="0"/>
              <a:t>Klippel-Feil</a:t>
            </a:r>
            <a:r>
              <a:rPr lang="en-IN" dirty="0" err="1"/>
              <a:t>-</a:t>
            </a:r>
            <a:r>
              <a:rPr lang="en-IN" dirty="0" err="1" smtClean="0"/>
              <a:t>Trenaunay</a:t>
            </a:r>
            <a:r>
              <a:rPr lang="en-IN" dirty="0" smtClean="0"/>
              <a:t> </a:t>
            </a:r>
            <a:r>
              <a:rPr lang="en-IN" dirty="0"/>
              <a:t>syndrome- congenital anomaly where superficial and deep veins do not have any valves, also called </a:t>
            </a:r>
            <a:r>
              <a:rPr lang="en-IN" dirty="0" err="1"/>
              <a:t>valveless</a:t>
            </a:r>
            <a:r>
              <a:rPr lang="en-IN" dirty="0"/>
              <a:t> </a:t>
            </a:r>
            <a:r>
              <a:rPr lang="en-IN" dirty="0" smtClean="0"/>
              <a:t>syndrome.</a:t>
            </a:r>
          </a:p>
          <a:p>
            <a:r>
              <a:rPr lang="en-US" dirty="0" err="1"/>
              <a:t>Kasabach</a:t>
            </a:r>
            <a:r>
              <a:rPr lang="en-US" dirty="0"/>
              <a:t>-Merritt syndrome is </a:t>
            </a:r>
            <a:r>
              <a:rPr lang="en-US" dirty="0" err="1"/>
              <a:t>characterised</a:t>
            </a:r>
            <a:r>
              <a:rPr lang="en-US" dirty="0"/>
              <a:t> by the combination of rapidly growing vascular </a:t>
            </a:r>
            <a:r>
              <a:rPr lang="en-US" dirty="0" err="1"/>
              <a:t>tumour</a:t>
            </a:r>
            <a:r>
              <a:rPr lang="en-US" dirty="0"/>
              <a:t>, thrombocytopenia, </a:t>
            </a:r>
            <a:r>
              <a:rPr lang="en-US" dirty="0" err="1"/>
              <a:t>microangiopathic</a:t>
            </a:r>
            <a:r>
              <a:rPr lang="en-US" dirty="0"/>
              <a:t> </a:t>
            </a:r>
            <a:r>
              <a:rPr lang="en-US" dirty="0" err="1"/>
              <a:t>haemolytic</a:t>
            </a:r>
            <a:r>
              <a:rPr lang="en-US" dirty="0"/>
              <a:t> </a:t>
            </a:r>
            <a:r>
              <a:rPr lang="en-US" dirty="0" err="1"/>
              <a:t>anaemia</a:t>
            </a:r>
            <a:r>
              <a:rPr lang="en-US" dirty="0"/>
              <a:t> and consumptive coagulopathy. The blood clotting disorder results from platelets and other clotting factors of the blood being used up within the tumor.</a:t>
            </a:r>
            <a:endParaRPr lang="en-IN" dirty="0" smtClean="0"/>
          </a:p>
          <a:p>
            <a:r>
              <a:rPr lang="en-IN" dirty="0" smtClean="0"/>
              <a:t>Primary </a:t>
            </a:r>
            <a:r>
              <a:rPr lang="en-IN" dirty="0"/>
              <a:t>varicosity can also be genetic. Some patients inherit abnormalities in FOXC2 gene. </a:t>
            </a:r>
            <a:endParaRPr lang="en-IN" dirty="0" smtClean="0"/>
          </a:p>
          <a:p>
            <a:r>
              <a:rPr lang="en-IN" dirty="0" smtClean="0"/>
              <a:t>These </a:t>
            </a:r>
            <a:r>
              <a:rPr lang="en-IN" dirty="0"/>
              <a:t>factors in addition to prolonged standing ( traffic police, hotel workers etc.) contribute to the development of varicose veins. </a:t>
            </a:r>
          </a:p>
          <a:p>
            <a:pPr marL="0" indent="0">
              <a:buNone/>
            </a:pPr>
            <a:r>
              <a:rPr lang="en-IN" dirty="0"/>
              <a:t>   </a:t>
            </a:r>
          </a:p>
        </p:txBody>
      </p:sp>
    </p:spTree>
    <p:extLst>
      <p:ext uri="{BB962C8B-B14F-4D97-AF65-F5344CB8AC3E}">
        <p14:creationId xmlns:p14="http://schemas.microsoft.com/office/powerpoint/2010/main" val="3957121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Primary varicose </a:t>
            </a:r>
            <a:r>
              <a:rPr lang="en-US" dirty="0" smtClean="0"/>
              <a:t>veins:</a:t>
            </a:r>
            <a:endParaRPr lang="en-US" dirty="0"/>
          </a:p>
          <a:p>
            <a:r>
              <a:rPr lang="en-US" dirty="0" smtClean="0"/>
              <a:t> </a:t>
            </a:r>
            <a:r>
              <a:rPr lang="en-US" dirty="0"/>
              <a:t>(95%) are caused by an increase in venous pressure in the superficial </a:t>
            </a:r>
            <a:r>
              <a:rPr lang="en-US" dirty="0" smtClean="0"/>
              <a:t>veins of </a:t>
            </a:r>
            <a:r>
              <a:rPr lang="en-US" dirty="0"/>
              <a:t>the leg due to damage to the venous valves between the deep and superficial venous systems.</a:t>
            </a:r>
          </a:p>
          <a:p>
            <a:pPr marL="0" indent="0">
              <a:buNone/>
            </a:pPr>
            <a:r>
              <a:rPr lang="en-US" dirty="0"/>
              <a:t>This increase may be at:</a:t>
            </a:r>
          </a:p>
          <a:p>
            <a:pPr marL="0" indent="0">
              <a:buNone/>
            </a:pPr>
            <a:r>
              <a:rPr lang="en-US" dirty="0"/>
              <a:t>1. the </a:t>
            </a:r>
            <a:r>
              <a:rPr lang="en-US" dirty="0" err="1"/>
              <a:t>sapheno</a:t>
            </a:r>
            <a:r>
              <a:rPr lang="en-US" dirty="0"/>
              <a:t>-femoral junction between the long saphenous vein and the common </a:t>
            </a:r>
            <a:r>
              <a:rPr lang="en-US" dirty="0" smtClean="0"/>
              <a:t>femoral vein </a:t>
            </a:r>
            <a:r>
              <a:rPr lang="en-US" dirty="0"/>
              <a:t>in the groin</a:t>
            </a:r>
          </a:p>
          <a:p>
            <a:pPr marL="0" indent="0">
              <a:buNone/>
            </a:pPr>
            <a:r>
              <a:rPr lang="en-US" dirty="0"/>
              <a:t>2. the </a:t>
            </a:r>
            <a:r>
              <a:rPr lang="en-US" dirty="0" err="1"/>
              <a:t>sapheno</a:t>
            </a:r>
            <a:r>
              <a:rPr lang="en-US" dirty="0"/>
              <a:t>-popliteal junction between the short saphenous vein and the popliteal vein </a:t>
            </a:r>
            <a:r>
              <a:rPr lang="en-US" dirty="0" smtClean="0"/>
              <a:t>in the </a:t>
            </a:r>
            <a:r>
              <a:rPr lang="en-US" dirty="0"/>
              <a:t>popliteal fossa</a:t>
            </a:r>
          </a:p>
          <a:p>
            <a:pPr marL="0" indent="0">
              <a:buNone/>
            </a:pPr>
            <a:r>
              <a:rPr lang="en-US" dirty="0"/>
              <a:t>3. other sites (when they are known as perforators).</a:t>
            </a:r>
          </a:p>
        </p:txBody>
      </p:sp>
    </p:spTree>
    <p:extLst>
      <p:ext uri="{BB962C8B-B14F-4D97-AF65-F5344CB8AC3E}">
        <p14:creationId xmlns:p14="http://schemas.microsoft.com/office/powerpoint/2010/main" val="294437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A423A-5AA0-44EF-8D22-A343E96CFAF1}"/>
              </a:ext>
            </a:extLst>
          </p:cNvPr>
          <p:cNvSpPr>
            <a:spLocks noGrp="1"/>
          </p:cNvSpPr>
          <p:nvPr>
            <p:ph type="title"/>
          </p:nvPr>
        </p:nvSpPr>
        <p:spPr>
          <a:xfrm>
            <a:off x="838200" y="104932"/>
            <a:ext cx="10515600" cy="884420"/>
          </a:xfrm>
        </p:spPr>
        <p:txBody>
          <a:bodyPr>
            <a:normAutofit/>
          </a:bodyPr>
          <a:lstStyle/>
          <a:p>
            <a:pPr algn="ctr"/>
            <a:r>
              <a:rPr lang="en-IN" sz="3600" b="1" dirty="0">
                <a:solidFill>
                  <a:srgbClr val="FF0000"/>
                </a:solidFill>
                <a:latin typeface="Arial Black" pitchFamily="34" charset="0"/>
              </a:rPr>
              <a:t>SECONDARY VARICOSE VEINS</a:t>
            </a:r>
          </a:p>
        </p:txBody>
      </p:sp>
      <p:sp>
        <p:nvSpPr>
          <p:cNvPr id="3" name="Content Placeholder 2">
            <a:extLst>
              <a:ext uri="{FF2B5EF4-FFF2-40B4-BE49-F238E27FC236}">
                <a16:creationId xmlns:a16="http://schemas.microsoft.com/office/drawing/2014/main" xmlns="" id="{8F267A3B-1041-4451-AE6E-5BF038155757}"/>
              </a:ext>
            </a:extLst>
          </p:cNvPr>
          <p:cNvSpPr>
            <a:spLocks noGrp="1"/>
          </p:cNvSpPr>
          <p:nvPr>
            <p:ph idx="1"/>
          </p:nvPr>
        </p:nvSpPr>
        <p:spPr>
          <a:xfrm>
            <a:off x="374754" y="1019331"/>
            <a:ext cx="11512446" cy="5696262"/>
          </a:xfrm>
        </p:spPr>
        <p:txBody>
          <a:bodyPr>
            <a:normAutofit fontScale="92500"/>
          </a:bodyPr>
          <a:lstStyle/>
          <a:p>
            <a:pPr marL="0" indent="0">
              <a:buNone/>
            </a:pPr>
            <a:r>
              <a:rPr lang="en-US" dirty="0" smtClean="0"/>
              <a:t>Secondary </a:t>
            </a:r>
            <a:r>
              <a:rPr lang="en-US" dirty="0"/>
              <a:t>varicose veins (5%) occur when the increased venous pressure in the superficial </a:t>
            </a:r>
            <a:r>
              <a:rPr lang="en-US" dirty="0" smtClean="0"/>
              <a:t>venous system </a:t>
            </a:r>
            <a:r>
              <a:rPr lang="en-US" dirty="0"/>
              <a:t>is due to a disturbance in venous blood flow elsewhere, for example in:</a:t>
            </a:r>
          </a:p>
          <a:p>
            <a:pPr marL="0" indent="0">
              <a:buNone/>
            </a:pPr>
            <a:r>
              <a:rPr lang="en-US" dirty="0"/>
              <a:t>1. Pelvic </a:t>
            </a:r>
            <a:r>
              <a:rPr lang="en-US" dirty="0" smtClean="0"/>
              <a:t>thrombosis /Obstruction </a:t>
            </a:r>
            <a:r>
              <a:rPr lang="en-US" dirty="0"/>
              <a:t>to deep veins by pelvic </a:t>
            </a:r>
            <a:r>
              <a:rPr lang="en-US" dirty="0" smtClean="0"/>
              <a:t>mass</a:t>
            </a:r>
          </a:p>
          <a:p>
            <a:pPr marL="0" indent="0">
              <a:buNone/>
            </a:pPr>
            <a:r>
              <a:rPr lang="en-US" dirty="0" smtClean="0"/>
              <a:t>2. Extensive thrombosis of the veins in the leg (post phlebitis limb).</a:t>
            </a:r>
          </a:p>
          <a:p>
            <a:pPr marL="0" indent="0">
              <a:buNone/>
            </a:pPr>
            <a:r>
              <a:rPr lang="en-US" dirty="0" smtClean="0"/>
              <a:t>3. Deep </a:t>
            </a:r>
            <a:r>
              <a:rPr lang="en-US" dirty="0"/>
              <a:t>vein </a:t>
            </a:r>
            <a:r>
              <a:rPr lang="en-US" dirty="0" smtClean="0"/>
              <a:t>thrombosis</a:t>
            </a:r>
            <a:endParaRPr lang="en-US" dirty="0"/>
          </a:p>
          <a:p>
            <a:pPr marL="0" indent="0">
              <a:buNone/>
            </a:pPr>
            <a:r>
              <a:rPr lang="en-US" dirty="0" smtClean="0"/>
              <a:t>4. </a:t>
            </a:r>
            <a:r>
              <a:rPr lang="en-US" dirty="0" err="1" smtClean="0"/>
              <a:t>Arterioveonus</a:t>
            </a:r>
            <a:r>
              <a:rPr lang="en-US" dirty="0" smtClean="0"/>
              <a:t> malformations </a:t>
            </a:r>
            <a:r>
              <a:rPr lang="en-US" dirty="0"/>
              <a:t>(congenital or acquired as a result of a fracture</a:t>
            </a:r>
            <a:r>
              <a:rPr lang="en-US" dirty="0" smtClean="0"/>
              <a:t>).</a:t>
            </a:r>
          </a:p>
          <a:p>
            <a:pPr marL="0" indent="0">
              <a:buNone/>
            </a:pPr>
            <a:r>
              <a:rPr lang="en-US" dirty="0" smtClean="0"/>
              <a:t>5. Pregnancy</a:t>
            </a:r>
            <a:endParaRPr lang="en-US" dirty="0"/>
          </a:p>
          <a:p>
            <a:pPr marL="0" indent="0">
              <a:buNone/>
            </a:pPr>
            <a:r>
              <a:rPr lang="en-US" dirty="0" smtClean="0"/>
              <a:t>6. IVC </a:t>
            </a:r>
            <a:r>
              <a:rPr lang="en-US" dirty="0"/>
              <a:t>thrombosis</a:t>
            </a:r>
          </a:p>
          <a:p>
            <a:pPr marL="0" indent="0">
              <a:buNone/>
            </a:pPr>
            <a:endParaRPr lang="en-US" dirty="0"/>
          </a:p>
          <a:p>
            <a:pPr marL="0" indent="0">
              <a:buNone/>
            </a:pPr>
            <a:r>
              <a:rPr lang="en-US" dirty="0"/>
              <a:t>Secondary varicose veins are invariably associated with venous hypertension in deep </a:t>
            </a:r>
            <a:r>
              <a:rPr lang="en-US" dirty="0" smtClean="0"/>
              <a:t>venous system </a:t>
            </a:r>
            <a:r>
              <a:rPr lang="en-US" dirty="0"/>
              <a:t>with secondary involvement of superficial venous system.</a:t>
            </a:r>
          </a:p>
          <a:p>
            <a:endParaRPr lang="en-IN" dirty="0"/>
          </a:p>
        </p:txBody>
      </p:sp>
    </p:spTree>
    <p:extLst>
      <p:ext uri="{BB962C8B-B14F-4D97-AF65-F5344CB8AC3E}">
        <p14:creationId xmlns:p14="http://schemas.microsoft.com/office/powerpoint/2010/main" val="3468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888AF-66F4-48E1-95E7-57306FD5AD71}"/>
              </a:ext>
            </a:extLst>
          </p:cNvPr>
          <p:cNvSpPr>
            <a:spLocks noGrp="1"/>
          </p:cNvSpPr>
          <p:nvPr>
            <p:ph type="title"/>
          </p:nvPr>
        </p:nvSpPr>
        <p:spPr/>
        <p:txBody>
          <a:bodyPr>
            <a:normAutofit/>
          </a:bodyPr>
          <a:lstStyle/>
          <a:p>
            <a:pPr algn="ctr"/>
            <a:r>
              <a:rPr lang="en-IN" dirty="0"/>
              <a:t/>
            </a:r>
            <a:br>
              <a:rPr lang="en-IN" dirty="0"/>
            </a:br>
            <a:r>
              <a:rPr lang="en-IN" sz="3100" b="1" dirty="0">
                <a:solidFill>
                  <a:srgbClr val="FF0000"/>
                </a:solidFill>
                <a:latin typeface="Arial Black" pitchFamily="34" charset="0"/>
              </a:rPr>
              <a:t>Few terminologies for dilated veins</a:t>
            </a:r>
          </a:p>
        </p:txBody>
      </p:sp>
      <p:sp>
        <p:nvSpPr>
          <p:cNvPr id="3" name="Content Placeholder 2">
            <a:extLst>
              <a:ext uri="{FF2B5EF4-FFF2-40B4-BE49-F238E27FC236}">
                <a16:creationId xmlns:a16="http://schemas.microsoft.com/office/drawing/2014/main" xmlns="" id="{3F751F14-68BD-46A2-837E-C7371FEECA5B}"/>
              </a:ext>
            </a:extLst>
          </p:cNvPr>
          <p:cNvSpPr>
            <a:spLocks noGrp="1"/>
          </p:cNvSpPr>
          <p:nvPr>
            <p:ph idx="1"/>
          </p:nvPr>
        </p:nvSpPr>
        <p:spPr>
          <a:xfrm>
            <a:off x="144379" y="1825625"/>
            <a:ext cx="11706725" cy="4351338"/>
          </a:xfrm>
        </p:spPr>
        <p:txBody>
          <a:bodyPr>
            <a:normAutofit/>
          </a:bodyPr>
          <a:lstStyle/>
          <a:p>
            <a:pPr marL="0" indent="0">
              <a:buNone/>
            </a:pPr>
            <a:r>
              <a:rPr lang="en-IN" sz="2400" b="1" i="1" dirty="0">
                <a:solidFill>
                  <a:schemeClr val="accent5">
                    <a:lumMod val="50000"/>
                  </a:schemeClr>
                </a:solidFill>
              </a:rPr>
              <a:t>1. Telangiectasia:- </a:t>
            </a:r>
            <a:r>
              <a:rPr lang="en-IN" sz="2400" dirty="0"/>
              <a:t>Means a confluence of dilated intradermal venules of &lt;1 mm in diameter.</a:t>
            </a:r>
          </a:p>
          <a:p>
            <a:pPr marL="0" indent="0">
              <a:buNone/>
            </a:pPr>
            <a:r>
              <a:rPr lang="en-IN" sz="2400" b="1" i="1" dirty="0">
                <a:solidFill>
                  <a:schemeClr val="accent5">
                    <a:lumMod val="50000"/>
                  </a:schemeClr>
                </a:solidFill>
              </a:rPr>
              <a:t>2. Reticular veins:- </a:t>
            </a:r>
            <a:r>
              <a:rPr lang="en-IN" sz="2400" dirty="0"/>
              <a:t>Dilated subdermal veins of 1-3 mm in diameter.</a:t>
            </a:r>
          </a:p>
          <a:p>
            <a:pPr marL="0" indent="0">
              <a:buNone/>
            </a:pPr>
            <a:r>
              <a:rPr lang="en-IN" sz="2400" b="1" i="1" dirty="0">
                <a:solidFill>
                  <a:schemeClr val="accent5">
                    <a:lumMod val="50000"/>
                  </a:schemeClr>
                </a:solidFill>
              </a:rPr>
              <a:t>3. Ankle flare:- </a:t>
            </a:r>
            <a:r>
              <a:rPr lang="en-IN" sz="2400" dirty="0"/>
              <a:t>Dilated group of reticular veins near medial malleolus. </a:t>
            </a:r>
          </a:p>
          <a:p>
            <a:pPr marL="0" indent="0">
              <a:buNone/>
            </a:pPr>
            <a:r>
              <a:rPr lang="en-IN" sz="2400" b="1" i="1" dirty="0">
                <a:solidFill>
                  <a:schemeClr val="accent5">
                    <a:lumMod val="50000"/>
                  </a:schemeClr>
                </a:solidFill>
              </a:rPr>
              <a:t>4. Blow out:- </a:t>
            </a:r>
            <a:r>
              <a:rPr lang="en-IN" sz="2400" dirty="0"/>
              <a:t>A localised dilatation of vein which is dome like or ballooned out.</a:t>
            </a:r>
          </a:p>
          <a:p>
            <a:pPr marL="0" indent="0">
              <a:buNone/>
            </a:pPr>
            <a:r>
              <a:rPr lang="en-IN" sz="2400" b="1" i="1" dirty="0">
                <a:solidFill>
                  <a:schemeClr val="accent5">
                    <a:lumMod val="50000"/>
                  </a:schemeClr>
                </a:solidFill>
              </a:rPr>
              <a:t>5. </a:t>
            </a:r>
            <a:r>
              <a:rPr lang="en-IN" sz="2400" b="1" i="1" dirty="0" err="1">
                <a:solidFill>
                  <a:schemeClr val="accent5">
                    <a:lumMod val="50000"/>
                  </a:schemeClr>
                </a:solidFill>
              </a:rPr>
              <a:t>Saphena</a:t>
            </a:r>
            <a:r>
              <a:rPr lang="en-IN" sz="2400" b="1" i="1" dirty="0">
                <a:solidFill>
                  <a:schemeClr val="accent5">
                    <a:lumMod val="50000"/>
                  </a:schemeClr>
                </a:solidFill>
              </a:rPr>
              <a:t> varix:- </a:t>
            </a:r>
            <a:r>
              <a:rPr lang="en-IN" sz="2400" dirty="0"/>
              <a:t>Dilated long saphenous vein near saphenofemoral junction</a:t>
            </a:r>
          </a:p>
          <a:p>
            <a:pPr marL="0" indent="0">
              <a:buNone/>
            </a:pPr>
            <a:r>
              <a:rPr lang="en-IN" sz="2400" b="1" i="1" dirty="0">
                <a:solidFill>
                  <a:schemeClr val="accent5">
                    <a:lumMod val="50000"/>
                  </a:schemeClr>
                </a:solidFill>
              </a:rPr>
              <a:t>6. Atrophic blanche:-  </a:t>
            </a:r>
            <a:r>
              <a:rPr lang="en-IN" sz="2400" dirty="0"/>
              <a:t>Atrophic skin with pigmentation and reticular veins – seen in </a:t>
            </a:r>
            <a:r>
              <a:rPr lang="en-IN" sz="2400" dirty="0" smtClean="0"/>
              <a:t>ankle         			regions.</a:t>
            </a:r>
          </a:p>
          <a:p>
            <a:pPr marL="0" indent="0">
              <a:buNone/>
            </a:pPr>
            <a:r>
              <a:rPr lang="en-IN" sz="2400" b="1" dirty="0" smtClean="0">
                <a:solidFill>
                  <a:srgbClr val="7030A0"/>
                </a:solidFill>
              </a:rPr>
              <a:t>7. </a:t>
            </a:r>
            <a:r>
              <a:rPr lang="en-US" sz="2400" b="1" i="1" dirty="0">
                <a:solidFill>
                  <a:srgbClr val="7030A0"/>
                </a:solidFill>
              </a:rPr>
              <a:t>Spider </a:t>
            </a:r>
            <a:r>
              <a:rPr lang="en-US" sz="2400" b="1" i="1" dirty="0" smtClean="0">
                <a:solidFill>
                  <a:srgbClr val="7030A0"/>
                </a:solidFill>
              </a:rPr>
              <a:t>veins:- </a:t>
            </a:r>
            <a:r>
              <a:rPr lang="en-US" sz="2400" dirty="0" smtClean="0"/>
              <a:t>Spider veins are </a:t>
            </a:r>
            <a:r>
              <a:rPr lang="en-US" sz="2400" dirty="0"/>
              <a:t>smaller and thinner than varicose veins and usually appear </a:t>
            </a:r>
            <a:r>
              <a:rPr lang="en-US" sz="2400" dirty="0" smtClean="0"/>
              <a:t>		  on </a:t>
            </a:r>
            <a:r>
              <a:rPr lang="en-US" sz="2400" dirty="0"/>
              <a:t>the face or </a:t>
            </a:r>
            <a:r>
              <a:rPr lang="en-US" sz="2400" dirty="0" smtClean="0"/>
              <a:t>legs</a:t>
            </a:r>
            <a:r>
              <a:rPr lang="en-US" sz="2400" dirty="0"/>
              <a:t>. </a:t>
            </a:r>
            <a:endParaRPr lang="en-IN" sz="2400" dirty="0"/>
          </a:p>
        </p:txBody>
      </p:sp>
    </p:spTree>
    <p:extLst>
      <p:ext uri="{BB962C8B-B14F-4D97-AF65-F5344CB8AC3E}">
        <p14:creationId xmlns:p14="http://schemas.microsoft.com/office/powerpoint/2010/main" val="870706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Risk </a:t>
            </a:r>
            <a:r>
              <a:rPr lang="en-US" b="1" dirty="0" smtClean="0"/>
              <a:t>factors:</a:t>
            </a:r>
            <a:endParaRPr lang="en-US" b="1" dirty="0"/>
          </a:p>
          <a:p>
            <a:r>
              <a:rPr lang="en-US" dirty="0"/>
              <a:t>Age: Aging causes wear and tear. Eventually, that wear causes the valves to malfunction.</a:t>
            </a:r>
          </a:p>
          <a:p>
            <a:r>
              <a:rPr lang="en-US" dirty="0"/>
              <a:t>Sex: Women &gt; Men. Hormonal changes during pregnancy or menopause. Progesterone relaxes venous walls. HRT / OCP may increase the risk of varicose veins.</a:t>
            </a:r>
          </a:p>
          <a:p>
            <a:r>
              <a:rPr lang="en-US" dirty="0"/>
              <a:t>Genetics</a:t>
            </a:r>
          </a:p>
          <a:p>
            <a:r>
              <a:rPr lang="en-US" dirty="0"/>
              <a:t>Obesity: Increases venous HTN.</a:t>
            </a:r>
          </a:p>
          <a:p>
            <a:r>
              <a:rPr lang="en-US" dirty="0"/>
              <a:t>Standing for long periods of time. Prolonged immobile standing impairs venous return.</a:t>
            </a:r>
          </a:p>
          <a:p>
            <a:endParaRPr lang="en-US" dirty="0"/>
          </a:p>
        </p:txBody>
      </p:sp>
    </p:spTree>
    <p:extLst>
      <p:ext uri="{BB962C8B-B14F-4D97-AF65-F5344CB8AC3E}">
        <p14:creationId xmlns:p14="http://schemas.microsoft.com/office/powerpoint/2010/main" val="608626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Autofit/>
          </a:bodyPr>
          <a:lstStyle/>
          <a:p>
            <a:pPr algn="ctr"/>
            <a:r>
              <a:rPr lang="en-US" sz="2800" dirty="0">
                <a:solidFill>
                  <a:srgbClr val="FF0000"/>
                </a:solidFill>
                <a:latin typeface="Arial Black" pitchFamily="34" charset="0"/>
              </a:rPr>
              <a:t>Classification (</a:t>
            </a:r>
            <a:r>
              <a:rPr lang="en-US" sz="2800" dirty="0" smtClean="0">
                <a:solidFill>
                  <a:srgbClr val="FF0000"/>
                </a:solidFill>
                <a:latin typeface="Arial Black" pitchFamily="34" charset="0"/>
              </a:rPr>
              <a:t>CEAP)of chronic </a:t>
            </a:r>
            <a:r>
              <a:rPr lang="en-US" sz="2800" dirty="0">
                <a:solidFill>
                  <a:srgbClr val="FF0000"/>
                </a:solidFill>
                <a:latin typeface="Arial Black" pitchFamily="34" charset="0"/>
              </a:rPr>
              <a:t>lower </a:t>
            </a:r>
            <a:r>
              <a:rPr lang="en-US" sz="2800" dirty="0" smtClean="0">
                <a:solidFill>
                  <a:srgbClr val="FF0000"/>
                </a:solidFill>
                <a:latin typeface="Arial Black" pitchFamily="34" charset="0"/>
              </a:rPr>
              <a:t>extremity </a:t>
            </a:r>
            <a:br>
              <a:rPr lang="en-US" sz="2800" dirty="0" smtClean="0">
                <a:solidFill>
                  <a:srgbClr val="FF0000"/>
                </a:solidFill>
                <a:latin typeface="Arial Black" pitchFamily="34" charset="0"/>
              </a:rPr>
            </a:br>
            <a:r>
              <a:rPr lang="en-US" sz="2800" dirty="0" smtClean="0">
                <a:solidFill>
                  <a:srgbClr val="FF0000"/>
                </a:solidFill>
                <a:latin typeface="Arial Black" pitchFamily="34" charset="0"/>
              </a:rPr>
              <a:t>venous </a:t>
            </a:r>
            <a:r>
              <a:rPr lang="en-US" sz="2800" dirty="0">
                <a:solidFill>
                  <a:srgbClr val="FF0000"/>
                </a:solidFill>
                <a:latin typeface="Arial Black" pitchFamily="34" charset="0"/>
              </a:rPr>
              <a:t>diseases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685" y="1753849"/>
            <a:ext cx="11287594" cy="422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34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26568-AA86-407F-81FE-209A0027F34C}"/>
              </a:ext>
            </a:extLst>
          </p:cNvPr>
          <p:cNvSpPr>
            <a:spLocks noGrp="1"/>
          </p:cNvSpPr>
          <p:nvPr>
            <p:ph type="title"/>
          </p:nvPr>
        </p:nvSpPr>
        <p:spPr>
          <a:xfrm>
            <a:off x="224852" y="312821"/>
            <a:ext cx="5717801" cy="856412"/>
          </a:xfrm>
        </p:spPr>
        <p:txBody>
          <a:bodyPr>
            <a:noAutofit/>
          </a:bodyPr>
          <a:lstStyle/>
          <a:p>
            <a:endParaRPr lang="en-IN" sz="2800" b="1" dirty="0">
              <a:solidFill>
                <a:srgbClr val="FF0000"/>
              </a:solidFill>
              <a:latin typeface="Arial Black" pitchFamily="34" charset="0"/>
            </a:endParaRPr>
          </a:p>
        </p:txBody>
      </p:sp>
      <p:sp>
        <p:nvSpPr>
          <p:cNvPr id="3" name="Content Placeholder 2">
            <a:extLst>
              <a:ext uri="{FF2B5EF4-FFF2-40B4-BE49-F238E27FC236}">
                <a16:creationId xmlns:a16="http://schemas.microsoft.com/office/drawing/2014/main" xmlns="" id="{EBD25A24-A5D0-447B-97D9-184281D39A90}"/>
              </a:ext>
            </a:extLst>
          </p:cNvPr>
          <p:cNvSpPr>
            <a:spLocks noGrp="1"/>
          </p:cNvSpPr>
          <p:nvPr>
            <p:ph idx="1"/>
          </p:nvPr>
        </p:nvSpPr>
        <p:spPr>
          <a:xfrm>
            <a:off x="0" y="2521242"/>
            <a:ext cx="10515600" cy="4351338"/>
          </a:xfrm>
        </p:spPr>
        <p:txBody>
          <a:bodyPr/>
          <a:lstStyle/>
          <a:p>
            <a:pPr marL="0" indent="0">
              <a:buNone/>
            </a:pPr>
            <a:endParaRPr lang="en-IN" dirty="0"/>
          </a:p>
        </p:txBody>
      </p:sp>
      <p:pic>
        <p:nvPicPr>
          <p:cNvPr id="5" name="Picture 4">
            <a:extLst>
              <a:ext uri="{FF2B5EF4-FFF2-40B4-BE49-F238E27FC236}">
                <a16:creationId xmlns:a16="http://schemas.microsoft.com/office/drawing/2014/main" xmlns="" id="{88BAD2F3-5EE5-420B-8422-FFB6CD874B29}"/>
              </a:ext>
            </a:extLst>
          </p:cNvPr>
          <p:cNvPicPr>
            <a:picLocks noChangeAspect="1"/>
          </p:cNvPicPr>
          <p:nvPr/>
        </p:nvPicPr>
        <p:blipFill>
          <a:blip r:embed="rId2"/>
          <a:stretch>
            <a:fillRect/>
          </a:stretch>
        </p:blipFill>
        <p:spPr>
          <a:xfrm>
            <a:off x="5942653" y="194871"/>
            <a:ext cx="6249347" cy="6663129"/>
          </a:xfrm>
          <a:prstGeom prst="rect">
            <a:avLst/>
          </a:prstGeom>
        </p:spPr>
      </p:pic>
      <p:pic>
        <p:nvPicPr>
          <p:cNvPr id="7" name="Picture 6">
            <a:extLst>
              <a:ext uri="{FF2B5EF4-FFF2-40B4-BE49-F238E27FC236}">
                <a16:creationId xmlns:a16="http://schemas.microsoft.com/office/drawing/2014/main" xmlns="" id="{4797D5C0-E786-4442-B4AB-98A14ACBC188}"/>
              </a:ext>
            </a:extLst>
          </p:cNvPr>
          <p:cNvPicPr>
            <a:picLocks noChangeAspect="1"/>
          </p:cNvPicPr>
          <p:nvPr/>
        </p:nvPicPr>
        <p:blipFill>
          <a:blip r:embed="rId3"/>
          <a:stretch>
            <a:fillRect/>
          </a:stretch>
        </p:blipFill>
        <p:spPr>
          <a:xfrm>
            <a:off x="450495" y="194871"/>
            <a:ext cx="5155826" cy="4631961"/>
          </a:xfrm>
          <a:prstGeom prst="rect">
            <a:avLst/>
          </a:prstGeom>
        </p:spPr>
      </p:pic>
      <p:pic>
        <p:nvPicPr>
          <p:cNvPr id="9" name="Picture 8">
            <a:extLst>
              <a:ext uri="{FF2B5EF4-FFF2-40B4-BE49-F238E27FC236}">
                <a16:creationId xmlns:a16="http://schemas.microsoft.com/office/drawing/2014/main" xmlns="" id="{BB007DC3-05F8-41FC-9EFB-9E8127192691}"/>
              </a:ext>
            </a:extLst>
          </p:cNvPr>
          <p:cNvPicPr>
            <a:picLocks noChangeAspect="1"/>
          </p:cNvPicPr>
          <p:nvPr/>
        </p:nvPicPr>
        <p:blipFill>
          <a:blip r:embed="rId4"/>
          <a:stretch>
            <a:fillRect/>
          </a:stretch>
        </p:blipFill>
        <p:spPr>
          <a:xfrm>
            <a:off x="450494" y="4826833"/>
            <a:ext cx="5155827" cy="1738859"/>
          </a:xfrm>
          <a:prstGeom prst="rect">
            <a:avLst/>
          </a:prstGeom>
        </p:spPr>
      </p:pic>
    </p:spTree>
    <p:extLst>
      <p:ext uri="{BB962C8B-B14F-4D97-AF65-F5344CB8AC3E}">
        <p14:creationId xmlns:p14="http://schemas.microsoft.com/office/powerpoint/2010/main" val="396872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131" y="134911"/>
            <a:ext cx="10515600" cy="599607"/>
          </a:xfrm>
        </p:spPr>
        <p:txBody>
          <a:bodyPr>
            <a:normAutofit/>
          </a:bodyPr>
          <a:lstStyle/>
          <a:p>
            <a:pPr algn="ctr"/>
            <a:r>
              <a:rPr lang="en-US" sz="3600" b="1" dirty="0">
                <a:solidFill>
                  <a:srgbClr val="FF0000"/>
                </a:solidFill>
                <a:latin typeface="Arial Black" pitchFamily="34" charset="0"/>
              </a:rPr>
              <a:t>Clinical features </a:t>
            </a:r>
          </a:p>
        </p:txBody>
      </p:sp>
      <p:sp>
        <p:nvSpPr>
          <p:cNvPr id="3" name="Content Placeholder 2"/>
          <p:cNvSpPr>
            <a:spLocks noGrp="1"/>
          </p:cNvSpPr>
          <p:nvPr>
            <p:ph idx="1"/>
          </p:nvPr>
        </p:nvSpPr>
        <p:spPr>
          <a:xfrm>
            <a:off x="449705" y="689548"/>
            <a:ext cx="11467475" cy="6168452"/>
          </a:xfrm>
        </p:spPr>
        <p:txBody>
          <a:bodyPr>
            <a:normAutofit fontScale="92500" lnSpcReduction="20000"/>
          </a:bodyPr>
          <a:lstStyle/>
          <a:p>
            <a:pPr marL="0" indent="0">
              <a:buNone/>
            </a:pPr>
            <a:r>
              <a:rPr lang="en-US" b="1" dirty="0"/>
              <a:t>Symptoms:</a:t>
            </a:r>
          </a:p>
          <a:p>
            <a:pPr>
              <a:buFont typeface="Wingdings" pitchFamily="2" charset="2"/>
              <a:buChar char="§"/>
            </a:pPr>
            <a:r>
              <a:rPr lang="en-US" dirty="0" smtClean="0"/>
              <a:t>Unsightliness</a:t>
            </a:r>
            <a:r>
              <a:rPr lang="en-US" dirty="0"/>
              <a:t>:</a:t>
            </a:r>
          </a:p>
          <a:p>
            <a:pPr lvl="2">
              <a:buFont typeface="Wingdings" pitchFamily="2" charset="2"/>
              <a:buChar char="Ø"/>
            </a:pPr>
            <a:r>
              <a:rPr lang="en-US" dirty="0" smtClean="0"/>
              <a:t>Many </a:t>
            </a:r>
            <a:r>
              <a:rPr lang="en-US" dirty="0"/>
              <a:t>patients with varicose veins complain of the unsightliness produced by tortuous </a:t>
            </a:r>
            <a:r>
              <a:rPr lang="en-US" dirty="0" smtClean="0"/>
              <a:t>dilated veins </a:t>
            </a:r>
            <a:r>
              <a:rPr lang="en-US" dirty="0"/>
              <a:t>in their lower </a:t>
            </a:r>
            <a:r>
              <a:rPr lang="en-US" dirty="0" smtClean="0"/>
              <a:t>limbs.</a:t>
            </a:r>
          </a:p>
          <a:p>
            <a:pPr lvl="2">
              <a:buFont typeface="Wingdings" pitchFamily="2" charset="2"/>
              <a:buChar char="Ø"/>
            </a:pPr>
            <a:r>
              <a:rPr lang="en-US" dirty="0" smtClean="0"/>
              <a:t>Massive </a:t>
            </a:r>
            <a:r>
              <a:rPr lang="en-US" dirty="0"/>
              <a:t>varicosities in men often cause few symptoms while minor varicosities in </a:t>
            </a:r>
            <a:r>
              <a:rPr lang="en-US" dirty="0" smtClean="0"/>
              <a:t>women may </a:t>
            </a:r>
            <a:r>
              <a:rPr lang="en-US" dirty="0"/>
              <a:t>be the source of major concern.</a:t>
            </a:r>
          </a:p>
          <a:p>
            <a:r>
              <a:rPr lang="en-US" dirty="0"/>
              <a:t>A</a:t>
            </a:r>
            <a:r>
              <a:rPr lang="en-US" dirty="0" smtClean="0"/>
              <a:t>ches </a:t>
            </a:r>
            <a:r>
              <a:rPr lang="en-US" dirty="0"/>
              <a:t>and pains:</a:t>
            </a:r>
          </a:p>
          <a:p>
            <a:pPr lvl="2">
              <a:buFont typeface="Wingdings" pitchFamily="2" charset="2"/>
              <a:buChar char="Ø"/>
            </a:pPr>
            <a:r>
              <a:rPr lang="en-US" dirty="0" smtClean="0"/>
              <a:t>Diffuse </a:t>
            </a:r>
            <a:r>
              <a:rPr lang="en-US" dirty="0"/>
              <a:t>dull ache felt throughout the leg, which gets worse as the day passes and </a:t>
            </a:r>
            <a:r>
              <a:rPr lang="en-US" dirty="0" smtClean="0"/>
              <a:t>is exacerbated </a:t>
            </a:r>
            <a:r>
              <a:rPr lang="en-US" dirty="0"/>
              <a:t>by prolonged standing</a:t>
            </a:r>
            <a:r>
              <a:rPr lang="en-US" dirty="0" smtClean="0"/>
              <a:t>.</a:t>
            </a:r>
          </a:p>
          <a:p>
            <a:pPr lvl="2">
              <a:buFont typeface="Wingdings" pitchFamily="2" charset="2"/>
              <a:buChar char="Ø"/>
            </a:pPr>
            <a:r>
              <a:rPr lang="en-US" dirty="0" smtClean="0"/>
              <a:t> </a:t>
            </a:r>
            <a:r>
              <a:rPr lang="en-US" dirty="0"/>
              <a:t>Relief of the discomfort by wearing a elastic stocking provides good circumstantial </a:t>
            </a:r>
            <a:r>
              <a:rPr lang="en-US" dirty="0" smtClean="0"/>
              <a:t>evidence that </a:t>
            </a:r>
            <a:r>
              <a:rPr lang="en-US" dirty="0"/>
              <a:t>the pain is of venous origin.</a:t>
            </a:r>
          </a:p>
          <a:p>
            <a:pPr lvl="2">
              <a:buFont typeface="Wingdings" pitchFamily="2" charset="2"/>
              <a:buChar char="Ø"/>
            </a:pPr>
            <a:r>
              <a:rPr lang="en-US" dirty="0" smtClean="0"/>
              <a:t>History </a:t>
            </a:r>
            <a:r>
              <a:rPr lang="en-US" dirty="0"/>
              <a:t>of bursting pain during exercise (venous claudication) may indicate venous </a:t>
            </a:r>
            <a:r>
              <a:rPr lang="en-US" dirty="0" smtClean="0"/>
              <a:t>outflow obstruction</a:t>
            </a:r>
            <a:r>
              <a:rPr lang="en-US" dirty="0"/>
              <a:t>.</a:t>
            </a:r>
          </a:p>
          <a:p>
            <a:r>
              <a:rPr lang="en-US" dirty="0" smtClean="0"/>
              <a:t> </a:t>
            </a:r>
            <a:r>
              <a:rPr lang="en-US" dirty="0"/>
              <a:t>Ankle edema:</a:t>
            </a:r>
          </a:p>
          <a:p>
            <a:pPr lvl="2">
              <a:buFont typeface="Wingdings" pitchFamily="2" charset="2"/>
              <a:buChar char="Ø"/>
            </a:pPr>
            <a:r>
              <a:rPr lang="en-US" dirty="0" smtClean="0"/>
              <a:t> </a:t>
            </a:r>
            <a:r>
              <a:rPr lang="en-US" dirty="0"/>
              <a:t>Not a common or prominent feature of varicose </a:t>
            </a:r>
            <a:r>
              <a:rPr lang="en-US" dirty="0" smtClean="0"/>
              <a:t>veins.</a:t>
            </a:r>
          </a:p>
          <a:p>
            <a:pPr lvl="2">
              <a:buFont typeface="Wingdings" pitchFamily="2" charset="2"/>
              <a:buChar char="Ø"/>
            </a:pPr>
            <a:r>
              <a:rPr lang="en-US" dirty="0" smtClean="0"/>
              <a:t>Usually </a:t>
            </a:r>
            <a:r>
              <a:rPr lang="en-US" dirty="0"/>
              <a:t>mild and only become noticeable at the end of the day</a:t>
            </a:r>
            <a:r>
              <a:rPr lang="en-US" dirty="0" smtClean="0"/>
              <a:t>.’</a:t>
            </a:r>
          </a:p>
          <a:p>
            <a:pPr lvl="2">
              <a:buFont typeface="Wingdings" pitchFamily="2" charset="2"/>
              <a:buChar char="Ø"/>
            </a:pPr>
            <a:r>
              <a:rPr lang="en-US" dirty="0" smtClean="0"/>
              <a:t> </a:t>
            </a:r>
            <a:r>
              <a:rPr lang="en-US" dirty="0"/>
              <a:t>Other causes of edema, such as deep vein obstruction or lymphatic obstruction, must </a:t>
            </a:r>
            <a:r>
              <a:rPr lang="en-US" dirty="0" smtClean="0"/>
              <a:t>be excluded </a:t>
            </a:r>
            <a:r>
              <a:rPr lang="en-US" dirty="0"/>
              <a:t>if there is marked edema and the patient complains of swelling of the lower leg </a:t>
            </a:r>
            <a:r>
              <a:rPr lang="en-US" dirty="0" smtClean="0"/>
              <a:t>as well </a:t>
            </a:r>
            <a:r>
              <a:rPr lang="en-US" dirty="0"/>
              <a:t>as ankle.</a:t>
            </a:r>
          </a:p>
          <a:p>
            <a:r>
              <a:rPr lang="en-US" dirty="0" smtClean="0"/>
              <a:t> </a:t>
            </a:r>
            <a:r>
              <a:rPr lang="en-US" dirty="0"/>
              <a:t>Superficial </a:t>
            </a:r>
            <a:r>
              <a:rPr lang="en-US" dirty="0" smtClean="0"/>
              <a:t>thrombophlebitis</a:t>
            </a:r>
          </a:p>
          <a:p>
            <a:r>
              <a:rPr lang="en-US" dirty="0" smtClean="0"/>
              <a:t> Hemorrhage</a:t>
            </a:r>
            <a:endParaRPr lang="en-US" dirty="0"/>
          </a:p>
          <a:p>
            <a:r>
              <a:rPr lang="en-US" dirty="0"/>
              <a:t> </a:t>
            </a:r>
            <a:r>
              <a:rPr lang="en-US" dirty="0" smtClean="0"/>
              <a:t>Pruritus, Eczema</a:t>
            </a:r>
            <a:r>
              <a:rPr lang="en-US" dirty="0"/>
              <a:t>, pigmentation, </a:t>
            </a:r>
            <a:r>
              <a:rPr lang="en-US" dirty="0" err="1"/>
              <a:t>lipodermatosclerosis</a:t>
            </a:r>
            <a:r>
              <a:rPr lang="en-US" dirty="0"/>
              <a:t> and ulceration</a:t>
            </a:r>
          </a:p>
        </p:txBody>
      </p:sp>
    </p:spTree>
    <p:extLst>
      <p:ext uri="{BB962C8B-B14F-4D97-AF65-F5344CB8AC3E}">
        <p14:creationId xmlns:p14="http://schemas.microsoft.com/office/powerpoint/2010/main" val="1763275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Arial Black" pitchFamily="34" charset="0"/>
            </a:endParaRPr>
          </a:p>
        </p:txBody>
      </p:sp>
      <p:sp>
        <p:nvSpPr>
          <p:cNvPr id="3" name="Content Placeholder 2"/>
          <p:cNvSpPr>
            <a:spLocks noGrp="1"/>
          </p:cNvSpPr>
          <p:nvPr>
            <p:ph idx="1"/>
          </p:nvPr>
        </p:nvSpPr>
        <p:spPr>
          <a:xfrm>
            <a:off x="389743" y="1319134"/>
            <a:ext cx="11587397" cy="5276538"/>
          </a:xfrm>
        </p:spPr>
        <p:txBody>
          <a:bodyPr>
            <a:normAutofit/>
          </a:bodyPr>
          <a:lstStyle/>
          <a:p>
            <a:endParaRPr lang="en-US" dirty="0"/>
          </a:p>
          <a:p>
            <a:pPr marL="0" indent="0">
              <a:buNone/>
            </a:pPr>
            <a:r>
              <a:rPr lang="en-US" b="1" dirty="0" smtClean="0"/>
              <a:t>Complications:</a:t>
            </a:r>
            <a:endParaRPr lang="en-US" b="1" dirty="0"/>
          </a:p>
          <a:p>
            <a:r>
              <a:rPr lang="en-US" dirty="0"/>
              <a:t>Extremely painful ulcers may form on the skin near varicose veins, particularly near the </a:t>
            </a:r>
            <a:r>
              <a:rPr lang="en-US" dirty="0" smtClean="0"/>
              <a:t>ankles</a:t>
            </a:r>
            <a:endParaRPr lang="en-US" dirty="0"/>
          </a:p>
          <a:p>
            <a:r>
              <a:rPr lang="en-US" dirty="0"/>
              <a:t>Brownish pigmentation usually precedes the development of an </a:t>
            </a:r>
            <a:r>
              <a:rPr lang="en-US" dirty="0" smtClean="0"/>
              <a:t>ulcer</a:t>
            </a:r>
            <a:endParaRPr lang="en-US" dirty="0"/>
          </a:p>
          <a:p>
            <a:r>
              <a:rPr lang="en-US" dirty="0"/>
              <a:t>Occasionally, veins deep become </a:t>
            </a:r>
            <a:r>
              <a:rPr lang="en-US" dirty="0" smtClean="0"/>
              <a:t>enlarged</a:t>
            </a:r>
            <a:endParaRPr lang="en-US" dirty="0"/>
          </a:p>
          <a:p>
            <a:r>
              <a:rPr lang="en-US" dirty="0"/>
              <a:t>Bleeding</a:t>
            </a:r>
          </a:p>
          <a:p>
            <a:r>
              <a:rPr lang="en-US" dirty="0"/>
              <a:t>Superficial </a:t>
            </a:r>
            <a:r>
              <a:rPr lang="en-US" dirty="0" smtClean="0"/>
              <a:t>thrombophlebitis</a:t>
            </a:r>
          </a:p>
          <a:p>
            <a:r>
              <a:rPr lang="en-US" dirty="0" err="1" smtClean="0"/>
              <a:t>Equinus</a:t>
            </a:r>
            <a:r>
              <a:rPr lang="en-US" dirty="0" smtClean="0"/>
              <a:t> deformity</a:t>
            </a:r>
            <a:endParaRPr lang="en-US" dirty="0"/>
          </a:p>
          <a:p>
            <a:endParaRPr lang="en-US" dirty="0"/>
          </a:p>
        </p:txBody>
      </p:sp>
    </p:spTree>
    <p:extLst>
      <p:ext uri="{BB962C8B-B14F-4D97-AF65-F5344CB8AC3E}">
        <p14:creationId xmlns:p14="http://schemas.microsoft.com/office/powerpoint/2010/main" val="72340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INVESTIGATIONS</a:t>
            </a:r>
            <a:endParaRPr lang="en-US" b="1" dirty="0"/>
          </a:p>
        </p:txBody>
      </p:sp>
      <p:sp>
        <p:nvSpPr>
          <p:cNvPr id="3" name="Content Placeholder 2"/>
          <p:cNvSpPr>
            <a:spLocks noGrp="1"/>
          </p:cNvSpPr>
          <p:nvPr>
            <p:ph idx="1"/>
          </p:nvPr>
        </p:nvSpPr>
        <p:spPr>
          <a:xfrm>
            <a:off x="284813" y="1825625"/>
            <a:ext cx="11707318" cy="4351338"/>
          </a:xfrm>
        </p:spPr>
        <p:txBody>
          <a:bodyPr>
            <a:normAutofit/>
          </a:bodyPr>
          <a:lstStyle/>
          <a:p>
            <a:pPr marL="0" indent="0">
              <a:buNone/>
            </a:pPr>
            <a:r>
              <a:rPr lang="en-US" b="1" dirty="0" smtClean="0">
                <a:latin typeface="Cambria" pitchFamily="18" charset="0"/>
                <a:ea typeface="Cambria" pitchFamily="18" charset="0"/>
              </a:rPr>
              <a:t>Diagnosis:</a:t>
            </a:r>
            <a:endParaRPr lang="en-US" b="1" dirty="0">
              <a:latin typeface="Cambria" pitchFamily="18" charset="0"/>
              <a:ea typeface="Cambria" pitchFamily="18" charset="0"/>
            </a:endParaRPr>
          </a:p>
          <a:p>
            <a:pPr>
              <a:buFont typeface="Courier New" pitchFamily="49" charset="0"/>
              <a:buChar char="o"/>
            </a:pPr>
            <a:r>
              <a:rPr lang="en-US" sz="2400" b="1" dirty="0">
                <a:latin typeface="Cambria" pitchFamily="18" charset="0"/>
                <a:ea typeface="Cambria" pitchFamily="18" charset="0"/>
              </a:rPr>
              <a:t>The following are the most useful modalities available for venous imaging:</a:t>
            </a:r>
          </a:p>
          <a:p>
            <a:pPr>
              <a:buFont typeface="Wingdings" pitchFamily="2" charset="2"/>
              <a:buChar char="Ø"/>
            </a:pPr>
            <a:r>
              <a:rPr lang="en-US" sz="2400" b="1" dirty="0" smtClean="0">
                <a:latin typeface="Cambria" pitchFamily="18" charset="0"/>
                <a:ea typeface="Cambria" pitchFamily="18" charset="0"/>
              </a:rPr>
              <a:t>Contrast venography</a:t>
            </a:r>
          </a:p>
          <a:p>
            <a:pPr>
              <a:buFont typeface="Wingdings" pitchFamily="2" charset="2"/>
              <a:buChar char="Ø"/>
            </a:pPr>
            <a:r>
              <a:rPr lang="en-US" sz="2400" b="1" dirty="0" smtClean="0">
                <a:latin typeface="Cambria" pitchFamily="18" charset="0"/>
                <a:ea typeface="Cambria" pitchFamily="18" charset="0"/>
              </a:rPr>
              <a:t>MRI</a:t>
            </a:r>
          </a:p>
          <a:p>
            <a:pPr>
              <a:buFont typeface="Wingdings" pitchFamily="2" charset="2"/>
              <a:buChar char="Ø"/>
            </a:pPr>
            <a:r>
              <a:rPr lang="en-US" sz="2400" b="1" dirty="0" smtClean="0">
                <a:latin typeface="Cambria" pitchFamily="18" charset="0"/>
                <a:ea typeface="Cambria" pitchFamily="18" charset="0"/>
              </a:rPr>
              <a:t>Color-flow </a:t>
            </a:r>
            <a:r>
              <a:rPr lang="en-US" sz="2400" b="1" dirty="0">
                <a:latin typeface="Cambria" pitchFamily="18" charset="0"/>
                <a:ea typeface="Cambria" pitchFamily="18" charset="0"/>
              </a:rPr>
              <a:t>duplex ultrasonography</a:t>
            </a:r>
          </a:p>
        </p:txBody>
      </p:sp>
    </p:spTree>
    <p:extLst>
      <p:ext uri="{BB962C8B-B14F-4D97-AF65-F5344CB8AC3E}">
        <p14:creationId xmlns:p14="http://schemas.microsoft.com/office/powerpoint/2010/main" val="3224904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509666"/>
            <a:ext cx="10515600" cy="5667297"/>
          </a:xfrm>
        </p:spPr>
        <p:txBody>
          <a:bodyPr>
            <a:noAutofit/>
          </a:bodyPr>
          <a:lstStyle/>
          <a:p>
            <a:pPr>
              <a:lnSpc>
                <a:spcPct val="100000"/>
              </a:lnSpc>
            </a:pPr>
            <a:r>
              <a:rPr lang="en-US" dirty="0">
                <a:latin typeface="Cambria" pitchFamily="18" charset="0"/>
                <a:ea typeface="Cambria" pitchFamily="18" charset="0"/>
              </a:rPr>
              <a:t>Duplex ultrasonography is the standard imaging modality for diagnosis of varicose insufficiency syndromes and for treatment planning and preoperative </a:t>
            </a:r>
            <a:r>
              <a:rPr lang="en-US" dirty="0" smtClean="0">
                <a:latin typeface="Cambria" pitchFamily="18" charset="0"/>
                <a:ea typeface="Cambria" pitchFamily="18" charset="0"/>
              </a:rPr>
              <a:t>mapping</a:t>
            </a:r>
            <a:endParaRPr lang="en-US" dirty="0">
              <a:latin typeface="Cambria" pitchFamily="18" charset="0"/>
              <a:ea typeface="Cambria" pitchFamily="18" charset="0"/>
            </a:endParaRPr>
          </a:p>
          <a:p>
            <a:pPr marL="0" indent="0">
              <a:lnSpc>
                <a:spcPct val="100000"/>
              </a:lnSpc>
              <a:buNone/>
            </a:pPr>
            <a:r>
              <a:rPr lang="en-US" dirty="0">
                <a:latin typeface="Cambria" pitchFamily="18" charset="0"/>
                <a:ea typeface="Cambria" pitchFamily="18" charset="0"/>
              </a:rPr>
              <a:t>For complex cases, the following physiologic tests of venous function may reveal more </a:t>
            </a:r>
            <a:r>
              <a:rPr lang="en-US" dirty="0" smtClean="0">
                <a:latin typeface="Cambria" pitchFamily="18" charset="0"/>
                <a:ea typeface="Cambria" pitchFamily="18" charset="0"/>
              </a:rPr>
              <a:t>information</a:t>
            </a:r>
            <a:endParaRPr lang="en-US" dirty="0">
              <a:latin typeface="Cambria" pitchFamily="18" charset="0"/>
              <a:ea typeface="Cambria" pitchFamily="18" charset="0"/>
            </a:endParaRPr>
          </a:p>
          <a:p>
            <a:pPr>
              <a:lnSpc>
                <a:spcPct val="100000"/>
              </a:lnSpc>
            </a:pPr>
            <a:r>
              <a:rPr lang="en-US" dirty="0">
                <a:latin typeface="Cambria" pitchFamily="18" charset="0"/>
                <a:ea typeface="Cambria" pitchFamily="18" charset="0"/>
              </a:rPr>
              <a:t>Venous refilling time (VRT) – Results correlate with severity of venous insufficiency and </a:t>
            </a:r>
            <a:r>
              <a:rPr lang="en-US" dirty="0" smtClean="0">
                <a:latin typeface="Cambria" pitchFamily="18" charset="0"/>
                <a:ea typeface="Cambria" pitchFamily="18" charset="0"/>
              </a:rPr>
              <a:t>reflux</a:t>
            </a:r>
            <a:endParaRPr lang="en-US" dirty="0">
              <a:latin typeface="Cambria" pitchFamily="18" charset="0"/>
              <a:ea typeface="Cambria" pitchFamily="18" charset="0"/>
            </a:endParaRPr>
          </a:p>
          <a:p>
            <a:pPr>
              <a:lnSpc>
                <a:spcPct val="100000"/>
              </a:lnSpc>
            </a:pPr>
            <a:r>
              <a:rPr lang="en-US" dirty="0">
                <a:latin typeface="Cambria" pitchFamily="18" charset="0"/>
                <a:ea typeface="Cambria" pitchFamily="18" charset="0"/>
              </a:rPr>
              <a:t>Maximum venous outflow (MVO) – Detects obstruction to venous outflow from the lower leg, regardless of </a:t>
            </a:r>
            <a:r>
              <a:rPr lang="en-US" dirty="0" smtClean="0">
                <a:latin typeface="Cambria" pitchFamily="18" charset="0"/>
                <a:ea typeface="Cambria" pitchFamily="18" charset="0"/>
              </a:rPr>
              <a:t>cause</a:t>
            </a:r>
            <a:endParaRPr lang="en-US" dirty="0">
              <a:latin typeface="Cambria" pitchFamily="18" charset="0"/>
              <a:ea typeface="Cambria" pitchFamily="18" charset="0"/>
            </a:endParaRPr>
          </a:p>
          <a:p>
            <a:pPr>
              <a:lnSpc>
                <a:spcPct val="100000"/>
              </a:lnSpc>
            </a:pPr>
            <a:r>
              <a:rPr lang="en-US" dirty="0">
                <a:latin typeface="Cambria" pitchFamily="18" charset="0"/>
                <a:ea typeface="Cambria" pitchFamily="18" charset="0"/>
              </a:rPr>
              <a:t>Calf muscle pump ejection fraction (MPEF) – Detects failure of the calf muscle pump to expel blood from the lower </a:t>
            </a:r>
            <a:r>
              <a:rPr lang="en-US" dirty="0" smtClean="0">
                <a:latin typeface="Cambria" pitchFamily="18" charset="0"/>
                <a:ea typeface="Cambria" pitchFamily="18" charset="0"/>
              </a:rPr>
              <a:t>leg</a:t>
            </a:r>
            <a:endParaRPr lang="en-US" dirty="0">
              <a:latin typeface="Cambria" pitchFamily="18" charset="0"/>
              <a:ea typeface="Cambria" pitchFamily="18" charset="0"/>
            </a:endParaRPr>
          </a:p>
        </p:txBody>
      </p:sp>
    </p:spTree>
    <p:extLst>
      <p:ext uri="{BB962C8B-B14F-4D97-AF65-F5344CB8AC3E}">
        <p14:creationId xmlns:p14="http://schemas.microsoft.com/office/powerpoint/2010/main" val="594962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Management</a:t>
            </a:r>
          </a:p>
        </p:txBody>
      </p:sp>
      <p:sp>
        <p:nvSpPr>
          <p:cNvPr id="3" name="Content Placeholder 2"/>
          <p:cNvSpPr>
            <a:spLocks noGrp="1"/>
          </p:cNvSpPr>
          <p:nvPr>
            <p:ph idx="1"/>
          </p:nvPr>
        </p:nvSpPr>
        <p:spPr>
          <a:xfrm>
            <a:off x="389743" y="1825625"/>
            <a:ext cx="11617377" cy="4351338"/>
          </a:xfrm>
        </p:spPr>
        <p:txBody>
          <a:bodyPr>
            <a:normAutofit/>
          </a:bodyPr>
          <a:lstStyle/>
          <a:p>
            <a:r>
              <a:rPr lang="en-US" dirty="0"/>
              <a:t>The following are the modern techniques used to ablate varicosities:</a:t>
            </a:r>
          </a:p>
          <a:p>
            <a:endParaRPr lang="en-US" dirty="0"/>
          </a:p>
          <a:p>
            <a:pPr>
              <a:buFont typeface="Courier New" pitchFamily="49" charset="0"/>
              <a:buChar char="o"/>
            </a:pPr>
            <a:r>
              <a:rPr lang="en-US" dirty="0" err="1"/>
              <a:t>Sclerotherapy</a:t>
            </a:r>
            <a:r>
              <a:rPr lang="en-US" dirty="0"/>
              <a:t> – The most widely used medical procedure for varicose veins and spider veins </a:t>
            </a:r>
            <a:endParaRPr lang="en-US" dirty="0" smtClean="0"/>
          </a:p>
          <a:p>
            <a:pPr>
              <a:buFont typeface="Courier New" pitchFamily="49" charset="0"/>
              <a:buChar char="o"/>
            </a:pPr>
            <a:r>
              <a:rPr lang="en-US" dirty="0" smtClean="0"/>
              <a:t>Laser </a:t>
            </a:r>
            <a:r>
              <a:rPr lang="en-US" dirty="0"/>
              <a:t>and intense-pulsed-light </a:t>
            </a:r>
            <a:r>
              <a:rPr lang="en-US" dirty="0" smtClean="0"/>
              <a:t>therapy</a:t>
            </a:r>
          </a:p>
          <a:p>
            <a:pPr>
              <a:buFont typeface="Courier New" pitchFamily="49" charset="0"/>
              <a:buChar char="o"/>
            </a:pPr>
            <a:r>
              <a:rPr lang="en-US" dirty="0" smtClean="0"/>
              <a:t>Radiofrequency </a:t>
            </a:r>
            <a:r>
              <a:rPr lang="en-US" dirty="0"/>
              <a:t>(RF) or laser </a:t>
            </a:r>
            <a:r>
              <a:rPr lang="en-US" dirty="0" smtClean="0"/>
              <a:t>ablation</a:t>
            </a:r>
          </a:p>
          <a:p>
            <a:pPr>
              <a:buFont typeface="Courier New" pitchFamily="49" charset="0"/>
              <a:buChar char="o"/>
            </a:pPr>
            <a:r>
              <a:rPr lang="en-US" dirty="0" smtClean="0"/>
              <a:t>Ambulatory </a:t>
            </a:r>
            <a:r>
              <a:rPr lang="en-US" dirty="0" err="1"/>
              <a:t>phlebectomy</a:t>
            </a:r>
            <a:endParaRPr lang="en-US" dirty="0"/>
          </a:p>
        </p:txBody>
      </p:sp>
    </p:spTree>
    <p:extLst>
      <p:ext uri="{BB962C8B-B14F-4D97-AF65-F5344CB8AC3E}">
        <p14:creationId xmlns:p14="http://schemas.microsoft.com/office/powerpoint/2010/main" val="3050410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4813" y="1825625"/>
            <a:ext cx="11797259" cy="4351338"/>
          </a:xfrm>
        </p:spPr>
        <p:txBody>
          <a:bodyPr>
            <a:normAutofit/>
          </a:bodyPr>
          <a:lstStyle/>
          <a:p>
            <a:r>
              <a:rPr lang="en-US" sz="3200" b="1" dirty="0"/>
              <a:t>Common surgical approaches to large-vein varicose disease include the following:</a:t>
            </a:r>
          </a:p>
          <a:p>
            <a:endParaRPr lang="en-US" dirty="0"/>
          </a:p>
          <a:p>
            <a:pPr lvl="2">
              <a:buFont typeface="Courier New" pitchFamily="49" charset="0"/>
              <a:buChar char="o"/>
            </a:pPr>
            <a:r>
              <a:rPr lang="en-US" sz="2800" b="1" dirty="0"/>
              <a:t>Ligation of the </a:t>
            </a:r>
            <a:r>
              <a:rPr lang="en-US" sz="2800" b="1" dirty="0" err="1" smtClean="0"/>
              <a:t>sapheno</a:t>
            </a:r>
            <a:r>
              <a:rPr lang="en-US" sz="2800" b="1" dirty="0" smtClean="0"/>
              <a:t>-femoral </a:t>
            </a:r>
            <a:r>
              <a:rPr lang="en-US" sz="2800" b="1" dirty="0"/>
              <a:t>junction with vein </a:t>
            </a:r>
            <a:r>
              <a:rPr lang="en-US" sz="2800" b="1" dirty="0" smtClean="0"/>
              <a:t>stripping</a:t>
            </a:r>
          </a:p>
          <a:p>
            <a:pPr lvl="2">
              <a:buFont typeface="Courier New" pitchFamily="49" charset="0"/>
              <a:buChar char="o"/>
            </a:pPr>
            <a:r>
              <a:rPr lang="en-US" sz="2800" b="1" dirty="0" err="1" smtClean="0"/>
              <a:t>Phlebectomy</a:t>
            </a:r>
            <a:r>
              <a:rPr lang="en-US" sz="2800" b="1" dirty="0" smtClean="0"/>
              <a:t> </a:t>
            </a:r>
            <a:r>
              <a:rPr lang="en-US" sz="2800" b="1" dirty="0"/>
              <a:t>performed through </a:t>
            </a:r>
            <a:r>
              <a:rPr lang="en-US" sz="2800" b="1" dirty="0" smtClean="0"/>
              <a:t>micro-incisions</a:t>
            </a:r>
            <a:endParaRPr lang="en-US" sz="2800" b="1" dirty="0"/>
          </a:p>
          <a:p>
            <a:pPr lvl="2">
              <a:buFont typeface="Courier New" pitchFamily="49" charset="0"/>
              <a:buChar char="o"/>
            </a:pPr>
            <a:r>
              <a:rPr lang="en-US" sz="2800" b="1" dirty="0" err="1" smtClean="0"/>
              <a:t>Endovenous</a:t>
            </a:r>
            <a:r>
              <a:rPr lang="en-US" sz="2800" b="1" dirty="0" smtClean="0"/>
              <a:t> </a:t>
            </a:r>
            <a:r>
              <a:rPr lang="en-US" sz="2800" b="1" dirty="0"/>
              <a:t>RF thermal </a:t>
            </a:r>
            <a:r>
              <a:rPr lang="en-US" sz="2800" b="1" dirty="0" smtClean="0"/>
              <a:t>ablation</a:t>
            </a:r>
          </a:p>
          <a:p>
            <a:pPr lvl="2">
              <a:buFont typeface="Courier New" pitchFamily="49" charset="0"/>
              <a:buChar char="o"/>
            </a:pPr>
            <a:r>
              <a:rPr lang="en-US" sz="2800" b="1" dirty="0" err="1" smtClean="0"/>
              <a:t>Endovenous</a:t>
            </a:r>
            <a:r>
              <a:rPr lang="en-US" sz="2800" b="1" dirty="0" smtClean="0"/>
              <a:t> </a:t>
            </a:r>
            <a:r>
              <a:rPr lang="en-US" sz="2800" b="1" dirty="0"/>
              <a:t>laser thermal ablation</a:t>
            </a:r>
          </a:p>
        </p:txBody>
      </p:sp>
    </p:spTree>
    <p:extLst>
      <p:ext uri="{BB962C8B-B14F-4D97-AF65-F5344CB8AC3E}">
        <p14:creationId xmlns:p14="http://schemas.microsoft.com/office/powerpoint/2010/main" val="1205416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B7BD46-8663-4D92-BF84-3C6581188322}"/>
              </a:ext>
            </a:extLst>
          </p:cNvPr>
          <p:cNvSpPr>
            <a:spLocks noGrp="1"/>
          </p:cNvSpPr>
          <p:nvPr>
            <p:ph type="title"/>
          </p:nvPr>
        </p:nvSpPr>
        <p:spPr/>
        <p:txBody>
          <a:bodyPr/>
          <a:lstStyle/>
          <a:p>
            <a:pPr algn="ctr"/>
            <a:r>
              <a:rPr lang="en-IN" b="1" i="1" dirty="0">
                <a:solidFill>
                  <a:srgbClr val="FF0000"/>
                </a:solidFill>
              </a:rPr>
              <a:t>OLD MODALITIES OF MANAGEMENTS</a:t>
            </a:r>
          </a:p>
        </p:txBody>
      </p:sp>
      <p:sp>
        <p:nvSpPr>
          <p:cNvPr id="3" name="Content Placeholder 2">
            <a:extLst>
              <a:ext uri="{FF2B5EF4-FFF2-40B4-BE49-F238E27FC236}">
                <a16:creationId xmlns="" xmlns:a16="http://schemas.microsoft.com/office/drawing/2014/main" id="{27CC1FA5-1A91-402E-8462-304FA1CBD117}"/>
              </a:ext>
            </a:extLst>
          </p:cNvPr>
          <p:cNvSpPr>
            <a:spLocks noGrp="1"/>
          </p:cNvSpPr>
          <p:nvPr>
            <p:ph idx="1"/>
          </p:nvPr>
        </p:nvSpPr>
        <p:spPr/>
        <p:txBody>
          <a:bodyPr/>
          <a:lstStyle/>
          <a:p>
            <a:r>
              <a:rPr lang="en-IN" dirty="0"/>
              <a:t>1. Elastic compression stockings and foot end elevation during rest</a:t>
            </a:r>
          </a:p>
          <a:p>
            <a:pPr lvl="4"/>
            <a:r>
              <a:rPr lang="en-IN" dirty="0">
                <a:solidFill>
                  <a:schemeClr val="accent1"/>
                </a:solidFill>
              </a:rPr>
              <a:t>Indications- pregnancy, pelvic tumour, DVT, A V fistula</a:t>
            </a:r>
          </a:p>
          <a:p>
            <a:pPr marL="0" indent="0">
              <a:buNone/>
            </a:pPr>
            <a:r>
              <a:rPr lang="en-IN" dirty="0"/>
              <a:t>	</a:t>
            </a:r>
            <a:r>
              <a:rPr lang="en-IN" sz="2400" dirty="0"/>
              <a:t>Fundamental steps in treating varicose veins</a:t>
            </a:r>
            <a:r>
              <a:rPr lang="en-IN" dirty="0"/>
              <a:t>	. </a:t>
            </a:r>
            <a:r>
              <a:rPr lang="en-IN" sz="2400" dirty="0"/>
              <a:t>20-30 mm Hg stockings are sufficient. </a:t>
            </a:r>
          </a:p>
          <a:p>
            <a:r>
              <a:rPr lang="en-IN" dirty="0"/>
              <a:t>2. Trendelenburg’s operation</a:t>
            </a:r>
            <a:r>
              <a:rPr lang="en-IN" sz="2400" dirty="0"/>
              <a:t>	- </a:t>
            </a:r>
            <a:r>
              <a:rPr lang="en-IN" sz="2400" dirty="0" err="1"/>
              <a:t>Juxtafemoral</a:t>
            </a:r>
            <a:r>
              <a:rPr lang="en-IN" sz="2400" dirty="0"/>
              <a:t> flush ligation with stripping of vein by Metallic stripper .												</a:t>
            </a:r>
          </a:p>
        </p:txBody>
      </p:sp>
      <p:pic>
        <p:nvPicPr>
          <p:cNvPr id="5" name="Picture 4">
            <a:extLst>
              <a:ext uri="{FF2B5EF4-FFF2-40B4-BE49-F238E27FC236}">
                <a16:creationId xmlns="" xmlns:a16="http://schemas.microsoft.com/office/drawing/2014/main" id="{AC4A981D-D372-44F7-86C6-A888C2B098DB}"/>
              </a:ext>
            </a:extLst>
          </p:cNvPr>
          <p:cNvPicPr>
            <a:picLocks noChangeAspect="1"/>
          </p:cNvPicPr>
          <p:nvPr/>
        </p:nvPicPr>
        <p:blipFill>
          <a:blip r:embed="rId2"/>
          <a:stretch>
            <a:fillRect/>
          </a:stretch>
        </p:blipFill>
        <p:spPr>
          <a:xfrm>
            <a:off x="0" y="4376691"/>
            <a:ext cx="4341181" cy="2481309"/>
          </a:xfrm>
          <a:prstGeom prst="rect">
            <a:avLst/>
          </a:prstGeom>
        </p:spPr>
      </p:pic>
      <p:pic>
        <p:nvPicPr>
          <p:cNvPr id="7" name="Picture 6">
            <a:extLst>
              <a:ext uri="{FF2B5EF4-FFF2-40B4-BE49-F238E27FC236}">
                <a16:creationId xmlns="" xmlns:a16="http://schemas.microsoft.com/office/drawing/2014/main" id="{45C1BB12-3C30-49D0-BC0D-A59D358A5F66}"/>
              </a:ext>
            </a:extLst>
          </p:cNvPr>
          <p:cNvPicPr>
            <a:picLocks noChangeAspect="1"/>
          </p:cNvPicPr>
          <p:nvPr/>
        </p:nvPicPr>
        <p:blipFill>
          <a:blip r:embed="rId3"/>
          <a:stretch>
            <a:fillRect/>
          </a:stretch>
        </p:blipFill>
        <p:spPr>
          <a:xfrm>
            <a:off x="5587244" y="4001295"/>
            <a:ext cx="4391025" cy="2856706"/>
          </a:xfrm>
          <a:prstGeom prst="rect">
            <a:avLst/>
          </a:prstGeom>
        </p:spPr>
      </p:pic>
    </p:spTree>
    <p:extLst>
      <p:ext uri="{BB962C8B-B14F-4D97-AF65-F5344CB8AC3E}">
        <p14:creationId xmlns:p14="http://schemas.microsoft.com/office/powerpoint/2010/main" val="110626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FA1CF-9FE6-429A-92FF-EAC62B1BEB19}"/>
              </a:ext>
            </a:extLst>
          </p:cNvPr>
          <p:cNvSpPr>
            <a:spLocks noGrp="1"/>
          </p:cNvSpPr>
          <p:nvPr>
            <p:ph type="title"/>
          </p:nvPr>
        </p:nvSpPr>
        <p:spPr/>
        <p:txBody>
          <a:bodyPr>
            <a:normAutofit/>
          </a:bodyPr>
          <a:lstStyle/>
          <a:p>
            <a:pPr algn="ctr"/>
            <a:r>
              <a:rPr lang="en-IN" sz="4000" b="1" i="1" dirty="0">
                <a:solidFill>
                  <a:srgbClr val="FF0000"/>
                </a:solidFill>
                <a:latin typeface="Arial Black" pitchFamily="34" charset="0"/>
              </a:rPr>
              <a:t>Varicose veins</a:t>
            </a:r>
          </a:p>
        </p:txBody>
      </p:sp>
      <p:sp>
        <p:nvSpPr>
          <p:cNvPr id="3" name="Content Placeholder 2">
            <a:extLst>
              <a:ext uri="{FF2B5EF4-FFF2-40B4-BE49-F238E27FC236}">
                <a16:creationId xmlns:a16="http://schemas.microsoft.com/office/drawing/2014/main" xmlns="" id="{A106018A-3CDC-470A-9C6E-5EA368BBBA10}"/>
              </a:ext>
            </a:extLst>
          </p:cNvPr>
          <p:cNvSpPr>
            <a:spLocks noGrp="1"/>
          </p:cNvSpPr>
          <p:nvPr>
            <p:ph idx="1"/>
          </p:nvPr>
        </p:nvSpPr>
        <p:spPr>
          <a:xfrm>
            <a:off x="389743" y="1825625"/>
            <a:ext cx="11557417" cy="4351338"/>
          </a:xfrm>
        </p:spPr>
        <p:txBody>
          <a:bodyPr/>
          <a:lstStyle/>
          <a:p>
            <a:pPr marL="0" indent="0">
              <a:buNone/>
            </a:pPr>
            <a:r>
              <a:rPr lang="en-US" dirty="0"/>
              <a:t>Varicose veins are defined as superficial veins, which permanently have lost its </a:t>
            </a:r>
            <a:r>
              <a:rPr lang="en-US" dirty="0" err="1"/>
              <a:t>valvular</a:t>
            </a:r>
            <a:r>
              <a:rPr lang="en-US" dirty="0"/>
              <a:t> </a:t>
            </a:r>
            <a:r>
              <a:rPr lang="en-US" dirty="0" smtClean="0"/>
              <a:t>efficiency, and </a:t>
            </a:r>
            <a:r>
              <a:rPr lang="en-US" dirty="0"/>
              <a:t>as a product of the resultant venous hypertension in the standing position become </a:t>
            </a:r>
            <a:r>
              <a:rPr lang="en-US" dirty="0" err="1" smtClean="0"/>
              <a:t>dilated,tortuous</a:t>
            </a:r>
            <a:r>
              <a:rPr lang="en-US" dirty="0" smtClean="0"/>
              <a:t> </a:t>
            </a:r>
            <a:r>
              <a:rPr lang="en-US" dirty="0"/>
              <a:t>and thickened.</a:t>
            </a:r>
            <a:endParaRPr lang="en-IN" dirty="0"/>
          </a:p>
        </p:txBody>
      </p:sp>
      <p:pic>
        <p:nvPicPr>
          <p:cNvPr id="5" name="Picture 4">
            <a:extLst>
              <a:ext uri="{FF2B5EF4-FFF2-40B4-BE49-F238E27FC236}">
                <a16:creationId xmlns:a16="http://schemas.microsoft.com/office/drawing/2014/main" xmlns="" id="{71492E8C-F55A-4C76-BC5B-C3E0723025E5}"/>
              </a:ext>
            </a:extLst>
          </p:cNvPr>
          <p:cNvPicPr>
            <a:picLocks noChangeAspect="1"/>
          </p:cNvPicPr>
          <p:nvPr/>
        </p:nvPicPr>
        <p:blipFill>
          <a:blip r:embed="rId2"/>
          <a:stretch>
            <a:fillRect/>
          </a:stretch>
        </p:blipFill>
        <p:spPr>
          <a:xfrm>
            <a:off x="5836122" y="3496456"/>
            <a:ext cx="4876800" cy="3019425"/>
          </a:xfrm>
          <a:prstGeom prst="rect">
            <a:avLst/>
          </a:prstGeom>
        </p:spPr>
      </p:pic>
      <p:sp>
        <p:nvSpPr>
          <p:cNvPr id="4" name="Rectangle 3"/>
          <p:cNvSpPr/>
          <p:nvPr/>
        </p:nvSpPr>
        <p:spPr>
          <a:xfrm>
            <a:off x="404734" y="3357797"/>
            <a:ext cx="4841823" cy="2368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Venous insufficiency is a condition of inadequate venous return and hypertension when the patient is</a:t>
            </a:r>
          </a:p>
          <a:p>
            <a:r>
              <a:rPr lang="en-US" sz="2400" b="1" dirty="0"/>
              <a:t>in an upright position.</a:t>
            </a:r>
          </a:p>
        </p:txBody>
      </p:sp>
    </p:spTree>
    <p:extLst>
      <p:ext uri="{BB962C8B-B14F-4D97-AF65-F5344CB8AC3E}">
        <p14:creationId xmlns:p14="http://schemas.microsoft.com/office/powerpoint/2010/main" val="2778653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FF0000"/>
                </a:solidFill>
              </a:rPr>
              <a:t>MEDICAL AGENTS</a:t>
            </a:r>
            <a:endParaRPr lang="en-US" b="1" i="1" dirty="0">
              <a:solidFill>
                <a:srgbClr val="FF0000"/>
              </a:solidFill>
            </a:endParaRPr>
          </a:p>
        </p:txBody>
      </p:sp>
      <p:sp>
        <p:nvSpPr>
          <p:cNvPr id="3" name="Content Placeholder 2"/>
          <p:cNvSpPr>
            <a:spLocks noGrp="1"/>
          </p:cNvSpPr>
          <p:nvPr>
            <p:ph idx="1"/>
          </p:nvPr>
        </p:nvSpPr>
        <p:spPr/>
        <p:txBody>
          <a:bodyPr/>
          <a:lstStyle/>
          <a:p>
            <a:r>
              <a:rPr lang="en-US" b="1" i="1" dirty="0" smtClean="0"/>
              <a:t>Micronized purified </a:t>
            </a:r>
            <a:r>
              <a:rPr lang="en-US" b="1" i="1" dirty="0" err="1" smtClean="0"/>
              <a:t>flavonoid</a:t>
            </a:r>
            <a:r>
              <a:rPr lang="en-US" b="1" i="1" dirty="0" smtClean="0"/>
              <a:t> fraction</a:t>
            </a:r>
            <a:r>
              <a:rPr lang="en-US" dirty="0" smtClean="0"/>
              <a:t>:- </a:t>
            </a:r>
            <a:r>
              <a:rPr lang="en-US" sz="2000" i="1" dirty="0" smtClean="0"/>
              <a:t>(MPFF) (</a:t>
            </a:r>
            <a:r>
              <a:rPr lang="en-US" sz="2000" i="1" dirty="0" err="1" smtClean="0"/>
              <a:t>Daflon</a:t>
            </a:r>
            <a:r>
              <a:rPr lang="en-US" sz="2000" i="1" dirty="0" smtClean="0"/>
              <a:t> 500mg) Consists of 90% micronized </a:t>
            </a:r>
            <a:r>
              <a:rPr lang="en-US" sz="2000" i="1" dirty="0" err="1" smtClean="0"/>
              <a:t>diosmin</a:t>
            </a:r>
            <a:r>
              <a:rPr lang="en-US" sz="2000" i="1" dirty="0" smtClean="0"/>
              <a:t> and 10% </a:t>
            </a:r>
            <a:r>
              <a:rPr lang="en-US" sz="2000" i="1" dirty="0" err="1" smtClean="0"/>
              <a:t>flavonoids</a:t>
            </a:r>
            <a:r>
              <a:rPr lang="en-US" sz="2000" i="1" dirty="0" smtClean="0"/>
              <a:t> expressed as </a:t>
            </a:r>
            <a:r>
              <a:rPr lang="en-US" sz="2000" i="1" dirty="0" err="1" smtClean="0"/>
              <a:t>hesperidin</a:t>
            </a:r>
            <a:r>
              <a:rPr lang="en-US" sz="2000" i="1" dirty="0" smtClean="0"/>
              <a:t>. It has been shown to improve venous tone and reduce capillary </a:t>
            </a:r>
            <a:r>
              <a:rPr lang="en-US" sz="2000" i="1" dirty="0" err="1" smtClean="0"/>
              <a:t>hyperpermeability</a:t>
            </a:r>
            <a:r>
              <a:rPr lang="en-US" sz="2000" i="1" dirty="0" smtClean="0"/>
              <a:t> by protecting the microcirculation from inflammatory processes. MPFF can be used in conjunction with other therapies or as alternative where surgery is not indicated or not feasible.    </a:t>
            </a:r>
          </a:p>
          <a:p>
            <a:r>
              <a:rPr lang="en-US" b="1" i="1" dirty="0" smtClean="0"/>
              <a:t>Calcium </a:t>
            </a:r>
            <a:r>
              <a:rPr lang="en-US" b="1" i="1" dirty="0" err="1" smtClean="0"/>
              <a:t>dobesilate</a:t>
            </a:r>
            <a:r>
              <a:rPr lang="en-US" b="1" i="1" dirty="0" smtClean="0"/>
              <a:t>:- </a:t>
            </a:r>
            <a:r>
              <a:rPr lang="en-US" sz="2000" i="1" dirty="0" smtClean="0"/>
              <a:t>It has been shown to reduce leg edema and improve the symptoms.   </a:t>
            </a:r>
          </a:p>
          <a:p>
            <a:r>
              <a:rPr lang="en-US" b="1" i="1" dirty="0" err="1" smtClean="0"/>
              <a:t>Pentoxifylline</a:t>
            </a:r>
            <a:r>
              <a:rPr lang="en-US" b="1" i="1" dirty="0" smtClean="0"/>
              <a:t>:- </a:t>
            </a:r>
            <a:r>
              <a:rPr lang="en-US" sz="2000" i="1" dirty="0" smtClean="0"/>
              <a:t>It inhibits platelets aggregation, hence reduces blood viscosity and improves microcirculation.</a:t>
            </a:r>
          </a:p>
          <a:p>
            <a:r>
              <a:rPr lang="en-US" b="1" i="1" dirty="0" smtClean="0"/>
              <a:t>ASPIRIN</a:t>
            </a:r>
          </a:p>
        </p:txBody>
      </p:sp>
    </p:spTree>
    <p:extLst>
      <p:ext uri="{BB962C8B-B14F-4D97-AF65-F5344CB8AC3E}">
        <p14:creationId xmlns:p14="http://schemas.microsoft.com/office/powerpoint/2010/main" val="1870359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A3BDDF-B0A2-432A-8173-8DF868B6DBE9}"/>
              </a:ext>
            </a:extLst>
          </p:cNvPr>
          <p:cNvSpPr>
            <a:spLocks noGrp="1"/>
          </p:cNvSpPr>
          <p:nvPr>
            <p:ph type="title"/>
          </p:nvPr>
        </p:nvSpPr>
        <p:spPr>
          <a:xfrm>
            <a:off x="850231" y="316999"/>
            <a:ext cx="10515600" cy="315912"/>
          </a:xfrm>
        </p:spPr>
        <p:txBody>
          <a:bodyPr>
            <a:normAutofit fontScale="90000"/>
          </a:bodyPr>
          <a:lstStyle/>
          <a:p>
            <a:pPr algn="ctr"/>
            <a:r>
              <a:rPr lang="en-IN" dirty="0"/>
              <a:t>	</a:t>
            </a:r>
            <a:r>
              <a:rPr lang="en-IN" b="1" u="sng" dirty="0">
                <a:solidFill>
                  <a:srgbClr val="FF0000"/>
                </a:solidFill>
              </a:rPr>
              <a:t>NEWER MODALITIES</a:t>
            </a:r>
          </a:p>
        </p:txBody>
      </p:sp>
      <p:sp>
        <p:nvSpPr>
          <p:cNvPr id="3" name="Content Placeholder 2">
            <a:extLst>
              <a:ext uri="{FF2B5EF4-FFF2-40B4-BE49-F238E27FC236}">
                <a16:creationId xmlns="" xmlns:a16="http://schemas.microsoft.com/office/drawing/2014/main" id="{3505BA8E-0993-487A-9D02-3A7999B1610F}"/>
              </a:ext>
            </a:extLst>
          </p:cNvPr>
          <p:cNvSpPr>
            <a:spLocks noGrp="1"/>
          </p:cNvSpPr>
          <p:nvPr>
            <p:ph idx="1"/>
          </p:nvPr>
        </p:nvSpPr>
        <p:spPr>
          <a:xfrm>
            <a:off x="838200" y="790112"/>
            <a:ext cx="10515600" cy="3128745"/>
          </a:xfrm>
        </p:spPr>
        <p:txBody>
          <a:bodyPr>
            <a:normAutofit fontScale="92500"/>
          </a:bodyPr>
          <a:lstStyle/>
          <a:p>
            <a:r>
              <a:rPr lang="en-IN" sz="3200" b="1" i="1" dirty="0"/>
              <a:t>Compression sclerotherapy:- </a:t>
            </a:r>
            <a:r>
              <a:rPr lang="en-IN" sz="2400" dirty="0"/>
              <a:t>Useful in varicose veins less than 3 mm in diameter , below knee varicosity and recurrent varicosity after surgery</a:t>
            </a:r>
          </a:p>
          <a:p>
            <a:r>
              <a:rPr lang="en-IN" sz="3200" b="1" i="1" dirty="0"/>
              <a:t>US guided foam sclerotherapy:- </a:t>
            </a:r>
            <a:r>
              <a:rPr lang="en-IN" sz="2400" dirty="0"/>
              <a:t>Polidocanol is used. Sclerosant is mixed with air to make foam. </a:t>
            </a:r>
          </a:p>
          <a:p>
            <a:r>
              <a:rPr lang="en-IN" sz="3200" b="1" i="1" dirty="0" err="1"/>
              <a:t>Endovenous</a:t>
            </a:r>
            <a:r>
              <a:rPr lang="en-IN" sz="3200" b="1" i="1" dirty="0"/>
              <a:t> laser ablation:- </a:t>
            </a:r>
            <a:r>
              <a:rPr lang="en-IN" sz="2400" dirty="0"/>
              <a:t>Vein punctured under US guidance</a:t>
            </a:r>
            <a:r>
              <a:rPr lang="en-IN" sz="2400" dirty="0">
                <a:sym typeface="Wingdings" panose="05000000000000000000" pitchFamily="2" charset="2"/>
              </a:rPr>
              <a:t> guide wire is passed  </a:t>
            </a:r>
            <a:r>
              <a:rPr lang="en-IN" sz="2400" dirty="0" err="1">
                <a:sym typeface="Wingdings" panose="05000000000000000000" pitchFamily="2" charset="2"/>
              </a:rPr>
              <a:t>microsheath</a:t>
            </a:r>
            <a:r>
              <a:rPr lang="en-IN" sz="2400" dirty="0">
                <a:sym typeface="Wingdings" panose="05000000000000000000" pitchFamily="2" charset="2"/>
              </a:rPr>
              <a:t> is introduced over the guide wire  </a:t>
            </a:r>
            <a:r>
              <a:rPr lang="en-IN" sz="2400" dirty="0" err="1">
                <a:sym typeface="Wingdings" panose="05000000000000000000" pitchFamily="2" charset="2"/>
              </a:rPr>
              <a:t>microsheath</a:t>
            </a:r>
            <a:r>
              <a:rPr lang="en-IN" sz="2400" dirty="0">
                <a:sym typeface="Wingdings" panose="05000000000000000000" pitchFamily="2" charset="2"/>
              </a:rPr>
              <a:t> is replaced by treatment sheath ,tip is placed 2 cm distal to SF junction laser fibre introduced  tumescence anaesthesia injected laser is activated thermal ablation.</a:t>
            </a:r>
          </a:p>
          <a:p>
            <a:pPr>
              <a:buNone/>
            </a:pPr>
            <a:endParaRPr lang="en-IN" sz="2000" dirty="0"/>
          </a:p>
        </p:txBody>
      </p:sp>
      <p:pic>
        <p:nvPicPr>
          <p:cNvPr id="2051" name="Picture 3"/>
          <p:cNvPicPr>
            <a:picLocks noChangeAspect="1" noChangeArrowheads="1"/>
          </p:cNvPicPr>
          <p:nvPr/>
        </p:nvPicPr>
        <p:blipFill>
          <a:blip r:embed="rId2"/>
          <a:srcRect/>
          <a:stretch>
            <a:fillRect/>
          </a:stretch>
        </p:blipFill>
        <p:spPr bwMode="auto">
          <a:xfrm>
            <a:off x="2455817" y="4019550"/>
            <a:ext cx="7119257" cy="2838450"/>
          </a:xfrm>
          <a:prstGeom prst="rect">
            <a:avLst/>
          </a:prstGeom>
          <a:noFill/>
          <a:ln w="9525">
            <a:noFill/>
            <a:miter lim="800000"/>
            <a:headEnd/>
            <a:tailEnd/>
          </a:ln>
          <a:effectLst/>
        </p:spPr>
      </p:pic>
    </p:spTree>
    <p:extLst>
      <p:ext uri="{BB962C8B-B14F-4D97-AF65-F5344CB8AC3E}">
        <p14:creationId xmlns:p14="http://schemas.microsoft.com/office/powerpoint/2010/main" val="753298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b="1" u="sng" dirty="0" smtClean="0">
                <a:solidFill>
                  <a:srgbClr val="FF0000"/>
                </a:solidFill>
                <a:latin typeface="Arial Rounded MT Bold" pitchFamily="34" charset="0"/>
              </a:rPr>
              <a:t>NEWER MODALITIES(Cont.)</a:t>
            </a:r>
            <a:endParaRPr lang="en-US" sz="4000" dirty="0">
              <a:latin typeface="Arial Rounded MT Bold" pitchFamily="34" charset="0"/>
            </a:endParaRPr>
          </a:p>
        </p:txBody>
      </p:sp>
      <p:sp>
        <p:nvSpPr>
          <p:cNvPr id="3" name="Content Placeholder 2"/>
          <p:cNvSpPr>
            <a:spLocks noGrp="1"/>
          </p:cNvSpPr>
          <p:nvPr>
            <p:ph idx="1"/>
          </p:nvPr>
        </p:nvSpPr>
        <p:spPr>
          <a:xfrm>
            <a:off x="838200" y="1747247"/>
            <a:ext cx="4086497" cy="4351338"/>
          </a:xfrm>
        </p:spPr>
        <p:txBody>
          <a:bodyPr>
            <a:normAutofit lnSpcReduction="10000"/>
          </a:bodyPr>
          <a:lstStyle/>
          <a:p>
            <a:r>
              <a:rPr lang="en-IN" sz="2400" b="1" i="1" dirty="0" err="1" smtClean="0">
                <a:sym typeface="Wingdings" panose="05000000000000000000" pitchFamily="2" charset="2"/>
              </a:rPr>
              <a:t>Endovenous</a:t>
            </a:r>
            <a:r>
              <a:rPr lang="en-IN" sz="2400" b="1" i="1" dirty="0" smtClean="0">
                <a:sym typeface="Wingdings" panose="05000000000000000000" pitchFamily="2" charset="2"/>
              </a:rPr>
              <a:t> Radiofrequency ablation:- </a:t>
            </a:r>
            <a:r>
              <a:rPr lang="en-IN" sz="1400" b="1" i="1" dirty="0" smtClean="0">
                <a:sym typeface="Wingdings" panose="05000000000000000000" pitchFamily="2" charset="2"/>
              </a:rPr>
              <a:t>Radiofrequency catheter (Bernstein) is used. Radiofrequency  wave is delivered into vein with a target temperature of 120 ‘ C , the vein walls are compressed by injecting tumescence anaesthesia. The heat generated in the vein causes thermal injury to the vein wall leading to </a:t>
            </a:r>
            <a:r>
              <a:rPr lang="en-IN" sz="1400" b="1" i="1" dirty="0" err="1" smtClean="0">
                <a:sym typeface="Wingdings" panose="05000000000000000000" pitchFamily="2" charset="2"/>
              </a:rPr>
              <a:t>denaturation</a:t>
            </a:r>
            <a:r>
              <a:rPr lang="en-IN" sz="1400" b="1" i="1" dirty="0" smtClean="0">
                <a:sym typeface="Wingdings" panose="05000000000000000000" pitchFamily="2" charset="2"/>
              </a:rPr>
              <a:t> of  matrix protein and eventual fibrotic sealing of the lumen of the vein. </a:t>
            </a:r>
          </a:p>
          <a:p>
            <a:endParaRPr lang="en-US" sz="2400" dirty="0" smtClean="0">
              <a:solidFill>
                <a:srgbClr val="202124"/>
              </a:solidFill>
            </a:endParaRPr>
          </a:p>
          <a:p>
            <a:r>
              <a:rPr lang="en-US" sz="2400" b="1" i="1" dirty="0" smtClean="0">
                <a:solidFill>
                  <a:srgbClr val="202124"/>
                </a:solidFill>
              </a:rPr>
              <a:t>Steam vein sclerosis:- </a:t>
            </a:r>
            <a:r>
              <a:rPr lang="en-US" sz="1400" b="1" i="1" dirty="0" smtClean="0">
                <a:solidFill>
                  <a:srgbClr val="202124"/>
                </a:solidFill>
              </a:rPr>
              <a:t>Uses hyper-heated steam to injure the venous endothelial layer causing fibrotic thrombosis .</a:t>
            </a:r>
          </a:p>
          <a:p>
            <a:r>
              <a:rPr lang="en-US" sz="2400" b="1" i="1" dirty="0" smtClean="0">
                <a:solidFill>
                  <a:srgbClr val="202124"/>
                </a:solidFill>
              </a:rPr>
              <a:t>Glue ablation:- </a:t>
            </a:r>
            <a:r>
              <a:rPr lang="en-US" sz="1400" b="1" i="1" dirty="0" err="1" smtClean="0">
                <a:solidFill>
                  <a:srgbClr val="202124"/>
                </a:solidFill>
              </a:rPr>
              <a:t>Cyanoacrylate</a:t>
            </a:r>
            <a:r>
              <a:rPr lang="en-US" sz="1400" b="1" i="1" dirty="0" smtClean="0">
                <a:solidFill>
                  <a:srgbClr val="202124"/>
                </a:solidFill>
              </a:rPr>
              <a:t> based adhesive  when comes to contact with anionic </a:t>
            </a:r>
            <a:r>
              <a:rPr lang="en-US" sz="1400" b="1" i="1" dirty="0" err="1" smtClean="0">
                <a:solidFill>
                  <a:srgbClr val="202124"/>
                </a:solidFill>
              </a:rPr>
              <a:t>subtances</a:t>
            </a:r>
            <a:r>
              <a:rPr lang="en-US" sz="1400" b="1" i="1" dirty="0" smtClean="0">
                <a:solidFill>
                  <a:srgbClr val="202124"/>
                </a:solidFill>
              </a:rPr>
              <a:t> such as blood and polymerizes damaging vascular </a:t>
            </a:r>
            <a:r>
              <a:rPr lang="en-US" sz="1400" b="1" i="1" dirty="0" err="1" smtClean="0">
                <a:solidFill>
                  <a:srgbClr val="202124"/>
                </a:solidFill>
              </a:rPr>
              <a:t>intima</a:t>
            </a:r>
            <a:r>
              <a:rPr lang="en-US" sz="1400" b="1" i="1" dirty="0" smtClean="0">
                <a:solidFill>
                  <a:srgbClr val="202124"/>
                </a:solidFill>
              </a:rPr>
              <a:t> leading to the occlusion of target </a:t>
            </a:r>
            <a:r>
              <a:rPr lang="en-US" sz="1400" b="1" i="1" dirty="0" err="1" smtClean="0">
                <a:solidFill>
                  <a:srgbClr val="202124"/>
                </a:solidFill>
              </a:rPr>
              <a:t>vesel</a:t>
            </a:r>
            <a:r>
              <a:rPr lang="en-US" sz="1400" b="1" i="1" dirty="0" smtClean="0">
                <a:solidFill>
                  <a:srgbClr val="202124"/>
                </a:solidFill>
              </a:rPr>
              <a:t>.</a:t>
            </a:r>
            <a:endParaRPr lang="en-US" sz="2400" b="1" i="1" dirty="0" smtClean="0">
              <a:solidFill>
                <a:srgbClr val="202124"/>
              </a:solidFill>
            </a:endParaRPr>
          </a:p>
          <a:p>
            <a:endParaRPr lang="en-US" dirty="0"/>
          </a:p>
        </p:txBody>
      </p:sp>
      <p:pic>
        <p:nvPicPr>
          <p:cNvPr id="1031" name="Picture 7"/>
          <p:cNvPicPr>
            <a:picLocks noChangeAspect="1" noChangeArrowheads="1"/>
          </p:cNvPicPr>
          <p:nvPr/>
        </p:nvPicPr>
        <p:blipFill>
          <a:blip r:embed="rId2"/>
          <a:srcRect/>
          <a:stretch>
            <a:fillRect/>
          </a:stretch>
        </p:blipFill>
        <p:spPr bwMode="auto">
          <a:xfrm>
            <a:off x="5582465" y="1413782"/>
            <a:ext cx="5886450" cy="4552950"/>
          </a:xfrm>
          <a:prstGeom prst="rect">
            <a:avLst/>
          </a:prstGeom>
          <a:noFill/>
          <a:ln w="9525">
            <a:noFill/>
            <a:miter lim="800000"/>
            <a:headEnd/>
            <a:tailEnd/>
          </a:ln>
          <a:effectLst/>
        </p:spPr>
      </p:pic>
    </p:spTree>
    <p:extLst>
      <p:ext uri="{BB962C8B-B14F-4D97-AF65-F5344CB8AC3E}">
        <p14:creationId xmlns:p14="http://schemas.microsoft.com/office/powerpoint/2010/main" val="681339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ENDOVENOUS ABLATION</a:t>
            </a:r>
            <a:endParaRPr lang="en-US" b="1" dirty="0"/>
          </a:p>
        </p:txBody>
      </p:sp>
      <p:pic>
        <p:nvPicPr>
          <p:cNvPr id="4" name="Untitled.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68663" y="1825625"/>
            <a:ext cx="5656262" cy="4351338"/>
          </a:xfrm>
        </p:spPr>
      </p:pic>
    </p:spTree>
    <p:extLst>
      <p:ext uri="{BB962C8B-B14F-4D97-AF65-F5344CB8AC3E}">
        <p14:creationId xmlns:p14="http://schemas.microsoft.com/office/powerpoint/2010/main" val="9239390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solidFill>
                  <a:srgbClr val="FF0000"/>
                </a:solidFill>
                <a:latin typeface="Arial Rounded MT Bold" pitchFamily="34" charset="0"/>
              </a:rPr>
              <a:t>NEWER MODALITIES(Cont.)</a:t>
            </a:r>
            <a:endParaRPr lang="en-US" dirty="0"/>
          </a:p>
        </p:txBody>
      </p:sp>
      <p:sp>
        <p:nvSpPr>
          <p:cNvPr id="3" name="Content Placeholder 2"/>
          <p:cNvSpPr>
            <a:spLocks noGrp="1"/>
          </p:cNvSpPr>
          <p:nvPr>
            <p:ph idx="1"/>
          </p:nvPr>
        </p:nvSpPr>
        <p:spPr/>
        <p:txBody>
          <a:bodyPr>
            <a:normAutofit fontScale="92500" lnSpcReduction="20000"/>
          </a:bodyPr>
          <a:lstStyle/>
          <a:p>
            <a:r>
              <a:rPr lang="en-IN" b="1" i="1" dirty="0" err="1" smtClean="0">
                <a:sym typeface="Wingdings" panose="05000000000000000000" pitchFamily="2" charset="2"/>
              </a:rPr>
              <a:t>Subfascial</a:t>
            </a:r>
            <a:r>
              <a:rPr lang="en-IN" b="1" i="1" dirty="0" smtClean="0">
                <a:sym typeface="Wingdings" panose="05000000000000000000" pitchFamily="2" charset="2"/>
              </a:rPr>
              <a:t> endoscopic perforator surgery (SEPS):- </a:t>
            </a:r>
          </a:p>
          <a:p>
            <a:pPr>
              <a:buNone/>
            </a:pPr>
            <a:r>
              <a:rPr lang="en-IN" sz="1800" dirty="0" smtClean="0">
                <a:sym typeface="Wingdings" panose="05000000000000000000" pitchFamily="2" charset="2"/>
              </a:rPr>
              <a:t>		</a:t>
            </a:r>
            <a:r>
              <a:rPr lang="en-IN" sz="1900" dirty="0" smtClean="0">
                <a:sym typeface="Wingdings" panose="05000000000000000000" pitchFamily="2" charset="2"/>
              </a:rPr>
              <a:t>Minimally invasive surgery for varicose veins. Perforators are localised by pre-operative duplex scanning and marked in skin surface. Through a small incision </a:t>
            </a:r>
            <a:r>
              <a:rPr lang="en-IN" sz="1900" dirty="0" err="1" smtClean="0">
                <a:sym typeface="Wingdings" panose="05000000000000000000" pitchFamily="2" charset="2"/>
              </a:rPr>
              <a:t>videoendoscope</a:t>
            </a:r>
            <a:r>
              <a:rPr lang="en-IN" sz="1900" dirty="0" smtClean="0">
                <a:sym typeface="Wingdings" panose="05000000000000000000" pitchFamily="2" charset="2"/>
              </a:rPr>
              <a:t> is introduced into </a:t>
            </a:r>
            <a:r>
              <a:rPr lang="en-IN" sz="1900" dirty="0" err="1" smtClean="0">
                <a:sym typeface="Wingdings" panose="05000000000000000000" pitchFamily="2" charset="2"/>
              </a:rPr>
              <a:t>subfascial</a:t>
            </a:r>
            <a:r>
              <a:rPr lang="en-IN" sz="1900" dirty="0" smtClean="0">
                <a:sym typeface="Wingdings" panose="05000000000000000000" pitchFamily="2" charset="2"/>
              </a:rPr>
              <a:t> plane after CO2 </a:t>
            </a:r>
            <a:r>
              <a:rPr lang="en-IN" sz="1900" dirty="0" err="1" smtClean="0">
                <a:sym typeface="Wingdings" panose="05000000000000000000" pitchFamily="2" charset="2"/>
              </a:rPr>
              <a:t>insufflation</a:t>
            </a:r>
            <a:r>
              <a:rPr lang="en-IN" sz="1900" dirty="0" smtClean="0">
                <a:sym typeface="Wingdings" panose="05000000000000000000" pitchFamily="2" charset="2"/>
              </a:rPr>
              <a:t> of </a:t>
            </a:r>
            <a:r>
              <a:rPr lang="en-IN" sz="1900" dirty="0" err="1" smtClean="0">
                <a:sym typeface="Wingdings" panose="05000000000000000000" pitchFamily="2" charset="2"/>
              </a:rPr>
              <a:t>subfascial</a:t>
            </a:r>
            <a:r>
              <a:rPr lang="en-IN" sz="1900" dirty="0" smtClean="0">
                <a:sym typeface="Wingdings" panose="05000000000000000000" pitchFamily="2" charset="2"/>
              </a:rPr>
              <a:t> plane. Through additional 5 mm port a </a:t>
            </a:r>
            <a:r>
              <a:rPr lang="en-IN" sz="1900" dirty="0" err="1" smtClean="0">
                <a:sym typeface="Wingdings" panose="05000000000000000000" pitchFamily="2" charset="2"/>
              </a:rPr>
              <a:t>endosdissector</a:t>
            </a:r>
            <a:r>
              <a:rPr lang="en-IN" sz="1900" dirty="0" smtClean="0">
                <a:sym typeface="Wingdings" panose="05000000000000000000" pitchFamily="2" charset="2"/>
              </a:rPr>
              <a:t> is introduced and perforators are dissected, </a:t>
            </a:r>
            <a:r>
              <a:rPr lang="en-IN" sz="1900" dirty="0" err="1" smtClean="0">
                <a:sym typeface="Wingdings" panose="05000000000000000000" pitchFamily="2" charset="2"/>
              </a:rPr>
              <a:t>ligated</a:t>
            </a:r>
            <a:r>
              <a:rPr lang="en-IN" sz="1900" dirty="0" smtClean="0">
                <a:sym typeface="Wingdings" panose="05000000000000000000" pitchFamily="2" charset="2"/>
              </a:rPr>
              <a:t> and divided under vision.</a:t>
            </a:r>
          </a:p>
          <a:p>
            <a:endParaRPr lang="en-IN" b="1" i="1" dirty="0" smtClean="0">
              <a:sym typeface="Wingdings" panose="05000000000000000000" pitchFamily="2" charset="2"/>
            </a:endParaRPr>
          </a:p>
          <a:p>
            <a:endParaRPr lang="en-IN" b="1" i="1" dirty="0" smtClean="0">
              <a:sym typeface="Wingdings" panose="05000000000000000000" pitchFamily="2" charset="2"/>
            </a:endParaRPr>
          </a:p>
          <a:p>
            <a:endParaRPr lang="en-IN" b="1" i="1" dirty="0" smtClean="0">
              <a:sym typeface="Wingdings" panose="05000000000000000000" pitchFamily="2" charset="2"/>
            </a:endParaRPr>
          </a:p>
          <a:p>
            <a:pPr>
              <a:buNone/>
            </a:pPr>
            <a:endParaRPr lang="en-IN" b="1" i="1" dirty="0" smtClean="0">
              <a:sym typeface="Wingdings" panose="05000000000000000000" pitchFamily="2" charset="2"/>
            </a:endParaRPr>
          </a:p>
          <a:p>
            <a:pPr>
              <a:buNone/>
            </a:pPr>
            <a:endParaRPr lang="en-IN" b="1" i="1" dirty="0" smtClean="0">
              <a:sym typeface="Wingdings" panose="05000000000000000000" pitchFamily="2" charset="2"/>
            </a:endParaRPr>
          </a:p>
          <a:p>
            <a:r>
              <a:rPr lang="en-IN" b="1" i="1" dirty="0" smtClean="0">
                <a:sym typeface="Wingdings" panose="05000000000000000000" pitchFamily="2" charset="2"/>
              </a:rPr>
              <a:t>Sub </a:t>
            </a:r>
            <a:r>
              <a:rPr lang="en-IN" b="1" i="1" dirty="0" err="1" smtClean="0">
                <a:sym typeface="Wingdings" panose="05000000000000000000" pitchFamily="2" charset="2"/>
              </a:rPr>
              <a:t>fascial</a:t>
            </a:r>
            <a:r>
              <a:rPr lang="en-IN" b="1" i="1" dirty="0" smtClean="0">
                <a:sym typeface="Wingdings" panose="05000000000000000000" pitchFamily="2" charset="2"/>
              </a:rPr>
              <a:t> ligation of </a:t>
            </a:r>
            <a:r>
              <a:rPr lang="en-IN" b="1" i="1" dirty="0" err="1" smtClean="0">
                <a:sym typeface="Wingdings" panose="05000000000000000000" pitchFamily="2" charset="2"/>
              </a:rPr>
              <a:t>Cockett</a:t>
            </a:r>
            <a:r>
              <a:rPr lang="en-IN" b="1" i="1" dirty="0" smtClean="0">
                <a:sym typeface="Wingdings" panose="05000000000000000000" pitchFamily="2" charset="2"/>
              </a:rPr>
              <a:t> and Dodd:- </a:t>
            </a:r>
            <a:r>
              <a:rPr lang="en-IN" sz="1900" dirty="0" smtClean="0">
                <a:sym typeface="Wingdings" panose="05000000000000000000" pitchFamily="2" charset="2"/>
              </a:rPr>
              <a:t>Perforators are identified deep to deep fascia and </a:t>
            </a:r>
            <a:r>
              <a:rPr lang="en-IN" sz="1900" dirty="0" err="1" smtClean="0">
                <a:sym typeface="Wingdings" panose="05000000000000000000" pitchFamily="2" charset="2"/>
              </a:rPr>
              <a:t>ligated</a:t>
            </a:r>
            <a:r>
              <a:rPr lang="en-IN" sz="1900" dirty="0" smtClean="0">
                <a:sym typeface="Wingdings" panose="05000000000000000000" pitchFamily="2" charset="2"/>
              </a:rPr>
              <a:t> </a:t>
            </a:r>
            <a:r>
              <a:rPr lang="en-IN" sz="1900" dirty="0" err="1" smtClean="0">
                <a:sym typeface="Wingdings" panose="05000000000000000000" pitchFamily="2" charset="2"/>
              </a:rPr>
              <a:t>subfascially</a:t>
            </a:r>
            <a:r>
              <a:rPr lang="en-IN" sz="1900" dirty="0" smtClean="0">
                <a:sym typeface="Wingdings" panose="05000000000000000000" pitchFamily="2" charset="2"/>
              </a:rPr>
              <a:t>. This is indicated in perforator incompetence with </a:t>
            </a:r>
            <a:r>
              <a:rPr lang="en-IN" sz="1900" dirty="0" err="1" smtClean="0">
                <a:sym typeface="Wingdings" panose="05000000000000000000" pitchFamily="2" charset="2"/>
              </a:rPr>
              <a:t>saphenofemoral</a:t>
            </a:r>
            <a:r>
              <a:rPr lang="en-IN" sz="1900" dirty="0" smtClean="0">
                <a:sym typeface="Wingdings" panose="05000000000000000000" pitchFamily="2" charset="2"/>
              </a:rPr>
              <a:t> competence. </a:t>
            </a:r>
            <a:r>
              <a:rPr lang="en-IN" sz="1900" b="1" i="1" dirty="0" smtClean="0">
                <a:sym typeface="Wingdings" panose="05000000000000000000" pitchFamily="2" charset="2"/>
              </a:rPr>
              <a:t/>
            </a:r>
            <a:br>
              <a:rPr lang="en-IN" sz="1900" b="1" i="1" dirty="0" smtClean="0">
                <a:sym typeface="Wingdings" panose="05000000000000000000" pitchFamily="2" charset="2"/>
              </a:rPr>
            </a:br>
            <a:endParaRPr lang="en-US" sz="1900" dirty="0"/>
          </a:p>
        </p:txBody>
      </p:sp>
      <p:pic>
        <p:nvPicPr>
          <p:cNvPr id="4" name="Picture 3">
            <a:extLst>
              <a:ext uri="{FF2B5EF4-FFF2-40B4-BE49-F238E27FC236}">
                <a16:creationId xmlns="" xmlns:a16="http://schemas.microsoft.com/office/drawing/2014/main" id="{06E6E30D-23E8-46D9-8DE9-E40DEF9DF7F3}"/>
              </a:ext>
            </a:extLst>
          </p:cNvPr>
          <p:cNvPicPr>
            <a:picLocks noChangeAspect="1"/>
          </p:cNvPicPr>
          <p:nvPr/>
        </p:nvPicPr>
        <p:blipFill>
          <a:blip r:embed="rId2" cstate="print"/>
          <a:stretch>
            <a:fillRect/>
          </a:stretch>
        </p:blipFill>
        <p:spPr>
          <a:xfrm>
            <a:off x="3409406" y="3013294"/>
            <a:ext cx="4937759" cy="1689335"/>
          </a:xfrm>
          <a:prstGeom prst="rect">
            <a:avLst/>
          </a:prstGeom>
        </p:spPr>
      </p:pic>
    </p:spTree>
    <p:extLst>
      <p:ext uri="{BB962C8B-B14F-4D97-AF65-F5344CB8AC3E}">
        <p14:creationId xmlns:p14="http://schemas.microsoft.com/office/powerpoint/2010/main" val="1357912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68548-8228-4DC1-AE08-4E04476215E3}"/>
              </a:ext>
            </a:extLst>
          </p:cNvPr>
          <p:cNvSpPr>
            <a:spLocks noGrp="1"/>
          </p:cNvSpPr>
          <p:nvPr>
            <p:ph type="title"/>
          </p:nvPr>
        </p:nvSpPr>
        <p:spPr>
          <a:xfrm>
            <a:off x="838200" y="1"/>
            <a:ext cx="10515600" cy="1058090"/>
          </a:xfrm>
        </p:spPr>
        <p:txBody>
          <a:bodyPr/>
          <a:lstStyle/>
          <a:p>
            <a:pPr algn="ctr"/>
            <a:r>
              <a:rPr lang="en-IN" b="1" i="1" dirty="0">
                <a:solidFill>
                  <a:srgbClr val="FF0000"/>
                </a:solidFill>
              </a:rPr>
              <a:t>Recent updates in management</a:t>
            </a:r>
          </a:p>
        </p:txBody>
      </p:sp>
      <p:sp>
        <p:nvSpPr>
          <p:cNvPr id="3" name="Content Placeholder 2">
            <a:extLst>
              <a:ext uri="{FF2B5EF4-FFF2-40B4-BE49-F238E27FC236}">
                <a16:creationId xmlns="" xmlns:a16="http://schemas.microsoft.com/office/drawing/2014/main" id="{9AFC4A6E-4E45-4393-B7F6-C16EC2B3D296}"/>
              </a:ext>
            </a:extLst>
          </p:cNvPr>
          <p:cNvSpPr>
            <a:spLocks noGrp="1"/>
          </p:cNvSpPr>
          <p:nvPr>
            <p:ph idx="1"/>
          </p:nvPr>
        </p:nvSpPr>
        <p:spPr>
          <a:xfrm>
            <a:off x="838200" y="1515290"/>
            <a:ext cx="10526486" cy="5342709"/>
          </a:xfrm>
        </p:spPr>
        <p:txBody>
          <a:bodyPr>
            <a:normAutofit/>
          </a:bodyPr>
          <a:lstStyle/>
          <a:p>
            <a:r>
              <a:rPr lang="en-US" b="1" dirty="0" err="1" smtClean="0"/>
              <a:t>Mechanochemical</a:t>
            </a:r>
            <a:r>
              <a:rPr lang="en-US" b="1" dirty="0" smtClean="0"/>
              <a:t> </a:t>
            </a:r>
            <a:r>
              <a:rPr lang="en-US" b="1" dirty="0" err="1" smtClean="0"/>
              <a:t>endovenous</a:t>
            </a:r>
            <a:r>
              <a:rPr lang="en-US" b="1" dirty="0" smtClean="0"/>
              <a:t> Ablation </a:t>
            </a:r>
            <a:r>
              <a:rPr lang="en-US" dirty="0" smtClean="0"/>
              <a:t>(MOCA):- </a:t>
            </a:r>
            <a:r>
              <a:rPr lang="en-US" sz="2000" dirty="0" smtClean="0"/>
              <a:t>Combines mechanical endothelial damage, using a rotating wire, with the infusion of a liquid </a:t>
            </a:r>
            <a:r>
              <a:rPr lang="en-US" sz="2000" dirty="0" err="1" smtClean="0"/>
              <a:t>sclerosant</a:t>
            </a:r>
            <a:r>
              <a:rPr lang="en-US" sz="2000" dirty="0" smtClean="0"/>
              <a:t>. Tumescence anesthesia is not required. </a:t>
            </a:r>
            <a:r>
              <a:rPr lang="en-IN" sz="2000" dirty="0" smtClean="0"/>
              <a:t>Mechanical </a:t>
            </a:r>
            <a:r>
              <a:rPr lang="en-IN" sz="2000" dirty="0"/>
              <a:t>portion rotates inside the vein and denudes the endothelium with concurrent injection of </a:t>
            </a:r>
            <a:r>
              <a:rPr lang="en-IN" sz="2000" dirty="0" err="1"/>
              <a:t>sclerosant</a:t>
            </a:r>
            <a:r>
              <a:rPr lang="en-IN" sz="2000" dirty="0" smtClean="0"/>
              <a:t>.</a:t>
            </a:r>
          </a:p>
          <a:p>
            <a:pPr lvl="1">
              <a:buNone/>
            </a:pPr>
            <a:r>
              <a:rPr lang="en-IN" dirty="0" smtClean="0"/>
              <a:t>	</a:t>
            </a:r>
            <a:r>
              <a:rPr lang="en-US" sz="2000" dirty="0" smtClean="0"/>
              <a:t> 	The </a:t>
            </a:r>
            <a:r>
              <a:rPr lang="en-US" sz="2000" dirty="0" err="1" smtClean="0"/>
              <a:t>ClariVein</a:t>
            </a:r>
            <a:r>
              <a:rPr lang="en-US" sz="2000" dirty="0" smtClean="0"/>
              <a:t>® device is an infusion catheter which is designed to administer a </a:t>
            </a:r>
            <a:r>
              <a:rPr lang="en-US" sz="2000" dirty="0" err="1" smtClean="0"/>
              <a:t>sclerosant</a:t>
            </a:r>
            <a:r>
              <a:rPr lang="en-US" sz="2000" dirty="0" smtClean="0"/>
              <a:t> in the incompetent vein An iron wire extends through the whole catheter, with a small iron ball at the end. The purpose of the rotating wirer is fourfold: (1) promoting the coagulation activation by minimal mechanical damage to the endothelium, (2) inducing a vasospasm which reduces the diameter of the vein, (3) increasing the action of </a:t>
            </a:r>
            <a:r>
              <a:rPr lang="en-US" sz="2000" dirty="0" err="1" smtClean="0"/>
              <a:t>sclerosant</a:t>
            </a:r>
            <a:r>
              <a:rPr lang="en-US" sz="2000" dirty="0" smtClean="0"/>
              <a:t> by an increase in surface, (4) ensuring an even distribution of the </a:t>
            </a:r>
            <a:r>
              <a:rPr lang="en-US" sz="2000" dirty="0" err="1" smtClean="0"/>
              <a:t>sclerosant</a:t>
            </a:r>
            <a:r>
              <a:rPr lang="en-US" sz="2000" dirty="0" smtClean="0"/>
              <a:t> at the endothelium. The catheter together with the iron wire is connected to a motorized handle that allows for the rotation of the metal wire.</a:t>
            </a:r>
          </a:p>
          <a:p>
            <a:pPr lvl="1">
              <a:buNone/>
            </a:pPr>
            <a:endParaRPr lang="en-IN" sz="2000" dirty="0"/>
          </a:p>
        </p:txBody>
      </p:sp>
    </p:spTree>
    <p:extLst>
      <p:ext uri="{BB962C8B-B14F-4D97-AF65-F5344CB8AC3E}">
        <p14:creationId xmlns:p14="http://schemas.microsoft.com/office/powerpoint/2010/main" val="1389981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err="1" smtClean="0">
                <a:solidFill>
                  <a:srgbClr val="FF0000"/>
                </a:solidFill>
                <a:latin typeface="Cambria" pitchFamily="18" charset="0"/>
                <a:ea typeface="Cambria" pitchFamily="18" charset="0"/>
              </a:rPr>
              <a:t>Mechanochemical</a:t>
            </a:r>
            <a:r>
              <a:rPr lang="en-US" sz="3600" b="1" i="1" dirty="0" smtClean="0">
                <a:solidFill>
                  <a:srgbClr val="FF0000"/>
                </a:solidFill>
                <a:latin typeface="Cambria" pitchFamily="18" charset="0"/>
                <a:ea typeface="Cambria" pitchFamily="18" charset="0"/>
              </a:rPr>
              <a:t> </a:t>
            </a:r>
            <a:r>
              <a:rPr lang="en-US" sz="3600" b="1" i="1" dirty="0" err="1" smtClean="0">
                <a:solidFill>
                  <a:srgbClr val="FF0000"/>
                </a:solidFill>
                <a:latin typeface="Cambria" pitchFamily="18" charset="0"/>
                <a:ea typeface="Cambria" pitchFamily="18" charset="0"/>
              </a:rPr>
              <a:t>endovenous</a:t>
            </a:r>
            <a:r>
              <a:rPr lang="en-US" sz="3600" b="1" i="1" dirty="0" smtClean="0">
                <a:solidFill>
                  <a:srgbClr val="FF0000"/>
                </a:solidFill>
                <a:latin typeface="Cambria" pitchFamily="18" charset="0"/>
                <a:ea typeface="Cambria" pitchFamily="18" charset="0"/>
              </a:rPr>
              <a:t> Ablation (MOCA)</a:t>
            </a:r>
            <a:endParaRPr lang="en-US" sz="3600" b="1" i="1" dirty="0">
              <a:solidFill>
                <a:srgbClr val="FF0000"/>
              </a:solidFill>
              <a:latin typeface="Cambria" pitchFamily="18" charset="0"/>
              <a:ea typeface="Cambria"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0" y="2789811"/>
            <a:ext cx="5657850" cy="297001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061166" y="2371318"/>
            <a:ext cx="4911635" cy="3343275"/>
          </a:xfrm>
          <a:prstGeom prst="rect">
            <a:avLst/>
          </a:prstGeom>
          <a:noFill/>
          <a:ln w="9525">
            <a:noFill/>
            <a:miter lim="800000"/>
            <a:headEnd/>
            <a:tailEnd/>
          </a:ln>
          <a:effectLst/>
        </p:spPr>
      </p:pic>
    </p:spTree>
    <p:extLst>
      <p:ext uri="{BB962C8B-B14F-4D97-AF65-F5344CB8AC3E}">
        <p14:creationId xmlns:p14="http://schemas.microsoft.com/office/powerpoint/2010/main" val="3212623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35" y="235132"/>
            <a:ext cx="10515600" cy="1325563"/>
          </a:xfrm>
        </p:spPr>
        <p:txBody>
          <a:bodyPr>
            <a:normAutofit/>
          </a:bodyPr>
          <a:lstStyle/>
          <a:p>
            <a:pPr algn="ctr"/>
            <a:r>
              <a:rPr lang="en-US" sz="3600" b="1" i="1" dirty="0" err="1" smtClean="0">
                <a:solidFill>
                  <a:srgbClr val="FF0000"/>
                </a:solidFill>
                <a:latin typeface="Cambria" pitchFamily="18" charset="0"/>
                <a:ea typeface="Cambria" pitchFamily="18" charset="0"/>
              </a:rPr>
              <a:t>Transilluminated</a:t>
            </a:r>
            <a:r>
              <a:rPr lang="en-US" sz="3600" b="1" i="1" dirty="0" smtClean="0">
                <a:solidFill>
                  <a:srgbClr val="FF0000"/>
                </a:solidFill>
                <a:latin typeface="Cambria" pitchFamily="18" charset="0"/>
                <a:ea typeface="Cambria" pitchFamily="18" charset="0"/>
              </a:rPr>
              <a:t> powered </a:t>
            </a:r>
            <a:r>
              <a:rPr lang="en-US" sz="3600" b="1" i="1" dirty="0" err="1" smtClean="0">
                <a:solidFill>
                  <a:srgbClr val="FF0000"/>
                </a:solidFill>
                <a:latin typeface="Cambria" pitchFamily="18" charset="0"/>
                <a:ea typeface="Cambria" pitchFamily="18" charset="0"/>
              </a:rPr>
              <a:t>phlebectomy</a:t>
            </a:r>
            <a:r>
              <a:rPr lang="en-US" sz="3600" b="1" i="1" dirty="0" smtClean="0">
                <a:solidFill>
                  <a:srgbClr val="FF0000"/>
                </a:solidFill>
                <a:latin typeface="Cambria" pitchFamily="18" charset="0"/>
                <a:ea typeface="Cambria" pitchFamily="18" charset="0"/>
              </a:rPr>
              <a:t> (TIPP)</a:t>
            </a:r>
            <a:endParaRPr lang="en-US" sz="3600" b="1" i="1" dirty="0">
              <a:solidFill>
                <a:srgbClr val="FF0000"/>
              </a:solidFill>
              <a:latin typeface="Cambria" pitchFamily="18" charset="0"/>
              <a:ea typeface="Cambria" pitchFamily="18" charset="0"/>
            </a:endParaRPr>
          </a:p>
        </p:txBody>
      </p:sp>
      <p:sp>
        <p:nvSpPr>
          <p:cNvPr id="3" name="Content Placeholder 2"/>
          <p:cNvSpPr>
            <a:spLocks noGrp="1"/>
          </p:cNvSpPr>
          <p:nvPr>
            <p:ph idx="1"/>
          </p:nvPr>
        </p:nvSpPr>
        <p:spPr/>
        <p:txBody>
          <a:bodyPr/>
          <a:lstStyle/>
          <a:p>
            <a:r>
              <a:rPr lang="en-US" dirty="0" smtClean="0"/>
              <a:t>The </a:t>
            </a:r>
            <a:r>
              <a:rPr lang="en-US" dirty="0" err="1" smtClean="0"/>
              <a:t>Trivex</a:t>
            </a:r>
            <a:r>
              <a:rPr lang="en-US" dirty="0" smtClean="0"/>
              <a:t> procedure uses a thin lighted wand inserted under the skin to illuminate the veins, while a second minimally invasive instrument is used to remove the problem vein. </a:t>
            </a:r>
            <a:r>
              <a:rPr lang="en-US" dirty="0" err="1" smtClean="0"/>
              <a:t>TriVex</a:t>
            </a:r>
            <a:r>
              <a:rPr lang="en-US" dirty="0" smtClean="0"/>
              <a:t> can be thought of as "liposuction" of the veins. The </a:t>
            </a:r>
            <a:r>
              <a:rPr lang="en-US" dirty="0" err="1" smtClean="0"/>
              <a:t>TriVex</a:t>
            </a:r>
            <a:r>
              <a:rPr lang="en-US" dirty="0" smtClean="0"/>
              <a:t> system requires only a few small incisions, through which the surgeon passes a light source that allows visualization of the veins. A scoping device is passed through a second small incision, through which the abnormal veins are removed. It is performed under general or light anesthesia, and patients are discharged the same day and typically require only a brief recovery.</a:t>
            </a:r>
            <a:endParaRPr lang="en-US" dirty="0"/>
          </a:p>
        </p:txBody>
      </p:sp>
    </p:spTree>
    <p:extLst>
      <p:ext uri="{BB962C8B-B14F-4D97-AF65-F5344CB8AC3E}">
        <p14:creationId xmlns:p14="http://schemas.microsoft.com/office/powerpoint/2010/main" val="32086446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29586"/>
          </a:xfrm>
        </p:spPr>
        <p:txBody>
          <a:bodyPr>
            <a:normAutofit/>
          </a:bodyPr>
          <a:lstStyle/>
          <a:p>
            <a:pPr algn="ctr"/>
            <a:r>
              <a:rPr lang="en-US" sz="3600" b="1" i="1" dirty="0" err="1" smtClean="0">
                <a:solidFill>
                  <a:srgbClr val="FF0000"/>
                </a:solidFill>
                <a:latin typeface="Cambria" pitchFamily="18" charset="0"/>
                <a:ea typeface="Cambria" pitchFamily="18" charset="0"/>
              </a:rPr>
              <a:t>Trivex</a:t>
            </a:r>
            <a:r>
              <a:rPr lang="en-US" sz="3600" b="1" i="1" dirty="0" smtClean="0">
                <a:solidFill>
                  <a:srgbClr val="FF0000"/>
                </a:solidFill>
                <a:latin typeface="Cambria" pitchFamily="18" charset="0"/>
                <a:ea typeface="Cambria" pitchFamily="18" charset="0"/>
              </a:rPr>
              <a:t> procedure</a:t>
            </a:r>
            <a:endParaRPr lang="en-US" sz="3600" b="1" i="1" dirty="0">
              <a:solidFill>
                <a:srgbClr val="FF0000"/>
              </a:solidFill>
              <a:latin typeface="Cambria" pitchFamily="18" charset="0"/>
              <a:ea typeface="Cambria"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2849631" y="674558"/>
            <a:ext cx="5368834" cy="6041036"/>
          </a:xfrm>
          <a:prstGeom prst="rect">
            <a:avLst/>
          </a:prstGeom>
          <a:noFill/>
          <a:ln w="9525">
            <a:noFill/>
            <a:miter lim="800000"/>
            <a:headEnd/>
            <a:tailEnd/>
          </a:ln>
          <a:effectLst/>
        </p:spPr>
      </p:pic>
    </p:spTree>
    <p:extLst>
      <p:ext uri="{BB962C8B-B14F-4D97-AF65-F5344CB8AC3E}">
        <p14:creationId xmlns:p14="http://schemas.microsoft.com/office/powerpoint/2010/main" val="201172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i="1" dirty="0" smtClean="0">
                <a:solidFill>
                  <a:srgbClr val="FF0000"/>
                </a:solidFill>
                <a:latin typeface="Cambria" pitchFamily="18" charset="0"/>
                <a:ea typeface="Cambria" pitchFamily="18" charset="0"/>
              </a:rPr>
              <a:t>The evolution of </a:t>
            </a:r>
            <a:r>
              <a:rPr lang="en-US" b="1" i="1" dirty="0" err="1" smtClean="0">
                <a:solidFill>
                  <a:srgbClr val="FF0000"/>
                </a:solidFill>
                <a:latin typeface="Cambria" pitchFamily="18" charset="0"/>
                <a:ea typeface="Cambria" pitchFamily="18" charset="0"/>
              </a:rPr>
              <a:t>endovenous</a:t>
            </a:r>
            <a:r>
              <a:rPr lang="en-US" b="1" i="1" dirty="0" smtClean="0">
                <a:solidFill>
                  <a:srgbClr val="FF0000"/>
                </a:solidFill>
                <a:latin typeface="Cambria" pitchFamily="18" charset="0"/>
                <a:ea typeface="Cambria" pitchFamily="18" charset="0"/>
              </a:rPr>
              <a:t> radiofrequency ablation (VNUS Closure) of varicose veins</a:t>
            </a:r>
            <a:endParaRPr lang="en-US" b="1" i="1" dirty="0">
              <a:solidFill>
                <a:srgbClr val="FF0000"/>
              </a:solidFill>
              <a:latin typeface="Cambria" pitchFamily="18" charset="0"/>
              <a:ea typeface="Cambria" pitchFamily="18" charset="0"/>
            </a:endParaRPr>
          </a:p>
        </p:txBody>
      </p:sp>
      <p:sp>
        <p:nvSpPr>
          <p:cNvPr id="3" name="Content Placeholder 2"/>
          <p:cNvSpPr>
            <a:spLocks noGrp="1"/>
          </p:cNvSpPr>
          <p:nvPr>
            <p:ph idx="1"/>
          </p:nvPr>
        </p:nvSpPr>
        <p:spPr/>
        <p:txBody>
          <a:bodyPr/>
          <a:lstStyle/>
          <a:p>
            <a:r>
              <a:rPr lang="en-IN" sz="3200" dirty="0" smtClean="0">
                <a:solidFill>
                  <a:schemeClr val="accent1"/>
                </a:solidFill>
                <a:sym typeface="Wingdings" panose="05000000000000000000" pitchFamily="2" charset="2"/>
              </a:rPr>
              <a:t>VNUS closure- </a:t>
            </a:r>
            <a:r>
              <a:rPr lang="en-IN" dirty="0" smtClean="0">
                <a:sym typeface="Wingdings" panose="05000000000000000000" pitchFamily="2" charset="2"/>
              </a:rPr>
              <a:t>Under ultrasound control an ablation catheter is inserted into SF junction and slowly withdrawn.</a:t>
            </a:r>
            <a:r>
              <a:rPr lang="en-US" dirty="0" smtClean="0"/>
              <a:t> It is a new </a:t>
            </a:r>
            <a:r>
              <a:rPr lang="en-US" dirty="0" err="1" smtClean="0"/>
              <a:t>endovenous</a:t>
            </a:r>
            <a:r>
              <a:rPr lang="en-US" dirty="0" smtClean="0"/>
              <a:t> computer-feedback controlled application of bipolar </a:t>
            </a:r>
            <a:r>
              <a:rPr lang="en-US" dirty="0" err="1" smtClean="0"/>
              <a:t>electrothermal</a:t>
            </a:r>
            <a:r>
              <a:rPr lang="en-US" dirty="0" smtClean="0"/>
              <a:t> energy which reduces thermal spread to </a:t>
            </a:r>
            <a:r>
              <a:rPr lang="en-US" dirty="0" err="1" smtClean="0"/>
              <a:t>neighbouring</a:t>
            </a:r>
            <a:r>
              <a:rPr lang="en-US" dirty="0" smtClean="0"/>
              <a:t> tissues. The technique allows patients to enjoy a faster recovery with minimal downtime, little to no scarring, and long-lasting relief from symptoms. According to published studies, over 90 percent of veins treating using VNUS Closure® remained reflux-free 12 to 24 months following the procedure.</a:t>
            </a:r>
          </a:p>
          <a:p>
            <a:endParaRPr lang="en-IN"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2789659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rial Black" pitchFamily="34" charset="0"/>
              </a:rPr>
              <a:t>ANATOMY</a:t>
            </a:r>
          </a:p>
        </p:txBody>
      </p:sp>
      <p:sp>
        <p:nvSpPr>
          <p:cNvPr id="3" name="Content Placeholder 2"/>
          <p:cNvSpPr>
            <a:spLocks noGrp="1"/>
          </p:cNvSpPr>
          <p:nvPr>
            <p:ph idx="1"/>
          </p:nvPr>
        </p:nvSpPr>
        <p:spPr/>
        <p:txBody>
          <a:bodyPr/>
          <a:lstStyle/>
          <a:p>
            <a:pPr marL="0" indent="0">
              <a:buNone/>
            </a:pPr>
            <a:r>
              <a:rPr lang="en-US" b="1" dirty="0"/>
              <a:t>Fascia, Veins and Cutaneous nerves of the </a:t>
            </a:r>
            <a:r>
              <a:rPr lang="en-US" b="1" dirty="0" smtClean="0"/>
              <a:t>Lower limb:</a:t>
            </a:r>
            <a:endParaRPr lang="en-US" b="1" dirty="0"/>
          </a:p>
          <a:p>
            <a:r>
              <a:rPr lang="en-US" dirty="0"/>
              <a:t>The subcutaneous tissue of the hip &amp; thigh is continuous with that of the inferior abdominal wall and buttock.</a:t>
            </a:r>
          </a:p>
          <a:p>
            <a:r>
              <a:rPr lang="en-US" dirty="0"/>
              <a:t>At the knee the subcutaneous tissue loses its fat and blends with the deep </a:t>
            </a:r>
            <a:r>
              <a:rPr lang="en-US" dirty="0" smtClean="0"/>
              <a:t>fascia.</a:t>
            </a:r>
            <a:endParaRPr lang="en-US" dirty="0"/>
          </a:p>
          <a:p>
            <a:r>
              <a:rPr lang="en-US" dirty="0"/>
              <a:t>Deep fascia: strong &amp; inelastic it invests the LE; it limits outward expansion of the contracting musculature, the increased pressure “pumps” the blood proximally through the veins.</a:t>
            </a:r>
          </a:p>
          <a:p>
            <a:endParaRPr lang="en-US" dirty="0"/>
          </a:p>
        </p:txBody>
      </p:sp>
    </p:spTree>
    <p:extLst>
      <p:ext uri="{BB962C8B-B14F-4D97-AF65-F5344CB8AC3E}">
        <p14:creationId xmlns:p14="http://schemas.microsoft.com/office/powerpoint/2010/main" val="2630201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931"/>
            <a:ext cx="10515600" cy="614597"/>
          </a:xfrm>
        </p:spPr>
        <p:txBody>
          <a:bodyPr>
            <a:normAutofit/>
          </a:bodyPr>
          <a:lstStyle/>
          <a:p>
            <a:pPr algn="ctr"/>
            <a:r>
              <a:rPr lang="en-US" sz="3600" b="1" i="1" dirty="0" smtClean="0">
                <a:solidFill>
                  <a:srgbClr val="FF0000"/>
                </a:solidFill>
                <a:latin typeface="Cambria" pitchFamily="18" charset="0"/>
                <a:ea typeface="Cambria" pitchFamily="18" charset="0"/>
              </a:rPr>
              <a:t>VNUS Closure of varicose veins</a:t>
            </a:r>
            <a:endParaRPr lang="en-US" sz="3600" dirty="0">
              <a:latin typeface="Cambria" pitchFamily="18" charset="0"/>
              <a:ea typeface="Cambria"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3252650" y="704538"/>
            <a:ext cx="5617029" cy="5951095"/>
          </a:xfrm>
          <a:prstGeom prst="rect">
            <a:avLst/>
          </a:prstGeom>
          <a:noFill/>
          <a:ln w="9525">
            <a:noFill/>
            <a:miter lim="800000"/>
            <a:headEnd/>
            <a:tailEnd/>
          </a:ln>
          <a:effectLst/>
        </p:spPr>
      </p:pic>
    </p:spTree>
    <p:extLst>
      <p:ext uri="{BB962C8B-B14F-4D97-AF65-F5344CB8AC3E}">
        <p14:creationId xmlns:p14="http://schemas.microsoft.com/office/powerpoint/2010/main" val="2471824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NUS - Closure Procedure Animation.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Tree>
    <p:extLst>
      <p:ext uri="{BB962C8B-B14F-4D97-AF65-F5344CB8AC3E}">
        <p14:creationId xmlns:p14="http://schemas.microsoft.com/office/powerpoint/2010/main" val="2006648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FF0000"/>
                </a:solidFill>
                <a:latin typeface="Cambria" pitchFamily="18" charset="0"/>
                <a:ea typeface="Cambria" pitchFamily="18" charset="0"/>
              </a:rPr>
              <a:t>AMBULATORY PHLEBECTOMY</a:t>
            </a:r>
            <a:r>
              <a:rPr lang="en-US" dirty="0" smtClean="0"/>
              <a:t/>
            </a:r>
            <a:br>
              <a:rPr lang="en-US" dirty="0" smtClean="0"/>
            </a:br>
            <a:endParaRPr lang="en-US" dirty="0"/>
          </a:p>
        </p:txBody>
      </p:sp>
      <p:sp>
        <p:nvSpPr>
          <p:cNvPr id="3" name="Content Placeholder 2"/>
          <p:cNvSpPr>
            <a:spLocks noGrp="1"/>
          </p:cNvSpPr>
          <p:nvPr>
            <p:ph idx="1"/>
          </p:nvPr>
        </p:nvSpPr>
        <p:spPr>
          <a:xfrm>
            <a:off x="629194" y="1319349"/>
            <a:ext cx="10515600" cy="5120640"/>
          </a:xfrm>
        </p:spPr>
        <p:txBody>
          <a:bodyPr>
            <a:normAutofit lnSpcReduction="10000"/>
          </a:bodyPr>
          <a:lstStyle/>
          <a:p>
            <a:pPr lvl="1"/>
            <a:r>
              <a:rPr lang="en-US" sz="4300" b="1" i="1" dirty="0" smtClean="0"/>
              <a:t>CHIVA:- </a:t>
            </a:r>
            <a:r>
              <a:rPr lang="en-US" sz="3200" i="1" dirty="0" smtClean="0"/>
              <a:t>CHIVA involves </a:t>
            </a:r>
            <a:r>
              <a:rPr lang="en-US" sz="3200" i="1" u="sng" dirty="0" smtClean="0"/>
              <a:t>Doppler ultrasonography</a:t>
            </a:r>
            <a:r>
              <a:rPr lang="en-US" sz="3200" i="1" dirty="0" smtClean="0"/>
              <a:t> to assess the hemodynamics Specifically the ultrasound study is to figure out where in the venous system the reflux begins. Then an operation is performed under local anesthesia, consisting of a few incisions and tying off of veins (usually one to four), without venous ablation. The ties are placed according to the ultrasound mapping.</a:t>
            </a:r>
          </a:p>
          <a:p>
            <a:pPr lvl="1">
              <a:buNone/>
            </a:pPr>
            <a:r>
              <a:rPr lang="en-US" sz="3200" i="1" dirty="0" smtClean="0"/>
              <a:t>			It is a </a:t>
            </a:r>
            <a:r>
              <a:rPr lang="en-US" sz="3200" i="1" dirty="0" err="1" smtClean="0"/>
              <a:t>saphenous</a:t>
            </a:r>
            <a:r>
              <a:rPr lang="en-US" sz="3200" i="1" dirty="0" smtClean="0"/>
              <a:t>-sparing therapeutic approach to lower limb chronic venous disease (CVD) based on hemodynamic concepts proposed by Claude </a:t>
            </a:r>
            <a:r>
              <a:rPr lang="en-US" sz="3200" i="1" dirty="0" err="1" smtClean="0"/>
              <a:t>Franceschi</a:t>
            </a:r>
            <a:r>
              <a:rPr lang="en-US" sz="3200" i="1" dirty="0" smtClean="0"/>
              <a:t> in 1988.</a:t>
            </a:r>
          </a:p>
          <a:p>
            <a:endParaRPr lang="en-US" i="1" dirty="0"/>
          </a:p>
        </p:txBody>
      </p:sp>
    </p:spTree>
    <p:extLst>
      <p:ext uri="{BB962C8B-B14F-4D97-AF65-F5344CB8AC3E}">
        <p14:creationId xmlns:p14="http://schemas.microsoft.com/office/powerpoint/2010/main" val="17230426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2" y="365125"/>
            <a:ext cx="11647358" cy="1325563"/>
          </a:xfrm>
        </p:spPr>
        <p:txBody>
          <a:bodyPr>
            <a:noAutofit/>
          </a:bodyPr>
          <a:lstStyle/>
          <a:p>
            <a:r>
              <a:rPr lang="en-US" sz="2800" b="1" i="1" dirty="0" smtClean="0">
                <a:latin typeface="Cambria" pitchFamily="18" charset="0"/>
                <a:ea typeface="Cambria" pitchFamily="18" charset="0"/>
              </a:rPr>
              <a:t>CHIVA is the French acronym for “Cure </a:t>
            </a:r>
            <a:r>
              <a:rPr lang="en-US" sz="2800" b="1" i="1" dirty="0" err="1" smtClean="0">
                <a:latin typeface="Cambria" pitchFamily="18" charset="0"/>
                <a:ea typeface="Cambria" pitchFamily="18" charset="0"/>
              </a:rPr>
              <a:t>conservatrice</a:t>
            </a:r>
            <a:r>
              <a:rPr lang="en-US" sz="2800" b="1" i="1" dirty="0" smtClean="0">
                <a:latin typeface="Cambria" pitchFamily="18" charset="0"/>
                <a:ea typeface="Cambria" pitchFamily="18" charset="0"/>
              </a:rPr>
              <a:t> et </a:t>
            </a:r>
            <a:r>
              <a:rPr lang="en-US" sz="2800" b="1" i="1" dirty="0" err="1" smtClean="0">
                <a:latin typeface="Cambria" pitchFamily="18" charset="0"/>
                <a:ea typeface="Cambria" pitchFamily="18" charset="0"/>
              </a:rPr>
              <a:t>Hemodynamique</a:t>
            </a:r>
            <a:r>
              <a:rPr lang="en-US" sz="2800" b="1" i="1" dirty="0" smtClean="0">
                <a:latin typeface="Cambria" pitchFamily="18" charset="0"/>
                <a:ea typeface="Cambria" pitchFamily="18" charset="0"/>
              </a:rPr>
              <a:t> de </a:t>
            </a:r>
            <a:r>
              <a:rPr lang="en-US" sz="2800" b="1" i="1" dirty="0" err="1" smtClean="0">
                <a:latin typeface="Cambria" pitchFamily="18" charset="0"/>
                <a:ea typeface="Cambria" pitchFamily="18" charset="0"/>
              </a:rPr>
              <a:t>l’Insuffisance</a:t>
            </a:r>
            <a:r>
              <a:rPr lang="en-US" sz="2800" b="1" i="1" dirty="0" smtClean="0">
                <a:latin typeface="Cambria" pitchFamily="18" charset="0"/>
                <a:ea typeface="Cambria" pitchFamily="18" charset="0"/>
              </a:rPr>
              <a:t> </a:t>
            </a:r>
            <a:r>
              <a:rPr lang="en-US" sz="2800" b="1" i="1" dirty="0" err="1" smtClean="0">
                <a:latin typeface="Cambria" pitchFamily="18" charset="0"/>
                <a:ea typeface="Cambria" pitchFamily="18" charset="0"/>
              </a:rPr>
              <a:t>Veineuse</a:t>
            </a:r>
            <a:r>
              <a:rPr lang="en-US" sz="2800" b="1" i="1" dirty="0" smtClean="0">
                <a:latin typeface="Cambria" pitchFamily="18" charset="0"/>
                <a:ea typeface="Cambria" pitchFamily="18" charset="0"/>
              </a:rPr>
              <a:t> en </a:t>
            </a:r>
            <a:r>
              <a:rPr lang="en-US" sz="2800" b="1" i="1" dirty="0" err="1" smtClean="0">
                <a:latin typeface="Cambria" pitchFamily="18" charset="0"/>
                <a:ea typeface="Cambria" pitchFamily="18" charset="0"/>
              </a:rPr>
              <a:t>Ambulatoire</a:t>
            </a:r>
            <a:r>
              <a:rPr lang="en-US" sz="2800" b="1" i="1" dirty="0" smtClean="0">
                <a:latin typeface="Cambria" pitchFamily="18" charset="0"/>
                <a:ea typeface="Cambria" pitchFamily="18" charset="0"/>
              </a:rPr>
              <a:t>” (Conservative and Hemodynamic treatment of Venous Insufficiency in the Office).</a:t>
            </a:r>
            <a:endParaRPr lang="en-US" sz="2800" b="1" dirty="0">
              <a:latin typeface="Cambria" pitchFamily="18" charset="0"/>
              <a:ea typeface="Cambria"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4229099" y="1678898"/>
            <a:ext cx="4600107" cy="4871804"/>
          </a:xfrm>
          <a:prstGeom prst="rect">
            <a:avLst/>
          </a:prstGeom>
          <a:noFill/>
          <a:ln w="9525">
            <a:noFill/>
            <a:miter lim="800000"/>
            <a:headEnd/>
            <a:tailEnd/>
          </a:ln>
          <a:effectLst/>
        </p:spPr>
      </p:pic>
    </p:spTree>
    <p:extLst>
      <p:ext uri="{BB962C8B-B14F-4D97-AF65-F5344CB8AC3E}">
        <p14:creationId xmlns:p14="http://schemas.microsoft.com/office/powerpoint/2010/main" val="4286930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smtClean="0">
                <a:solidFill>
                  <a:srgbClr val="FF0000"/>
                </a:solidFill>
              </a:rPr>
              <a:t> </a:t>
            </a:r>
            <a:r>
              <a:rPr lang="en-US" b="1" i="1" dirty="0" smtClean="0">
                <a:solidFill>
                  <a:srgbClr val="FF0000"/>
                </a:solidFill>
                <a:latin typeface="Cambria" pitchFamily="18" charset="0"/>
                <a:ea typeface="Cambria" pitchFamily="18" charset="0"/>
              </a:rPr>
              <a:t>AMBULATORY PHLEBECTOMY(Cont.)</a:t>
            </a:r>
            <a:endParaRPr lang="en-US" b="1" i="1" dirty="0">
              <a:solidFill>
                <a:srgbClr val="FF0000"/>
              </a:solidFill>
              <a:latin typeface="Cambria" pitchFamily="18" charset="0"/>
              <a:ea typeface="Cambria" pitchFamily="18" charset="0"/>
            </a:endParaRPr>
          </a:p>
        </p:txBody>
      </p:sp>
      <p:sp>
        <p:nvSpPr>
          <p:cNvPr id="3" name="Content Placeholder 2"/>
          <p:cNvSpPr>
            <a:spLocks noGrp="1"/>
          </p:cNvSpPr>
          <p:nvPr>
            <p:ph idx="1"/>
          </p:nvPr>
        </p:nvSpPr>
        <p:spPr/>
        <p:txBody>
          <a:bodyPr/>
          <a:lstStyle/>
          <a:p>
            <a:r>
              <a:rPr lang="en-US" b="1" i="1" u="sng" dirty="0" smtClean="0"/>
              <a:t>Müller’s </a:t>
            </a:r>
            <a:r>
              <a:rPr lang="en-US" b="1" i="1" u="sng" dirty="0" err="1" smtClean="0"/>
              <a:t>phlebectomy</a:t>
            </a:r>
            <a:r>
              <a:rPr lang="en-US" b="1" i="1" u="sng" dirty="0" smtClean="0"/>
              <a:t> </a:t>
            </a:r>
            <a:r>
              <a:rPr lang="en-US" dirty="0" smtClean="0"/>
              <a:t>is a simple and minimally invasive surgical technique that allows removal of side branches or small isolated varicose veins (</a:t>
            </a:r>
            <a:r>
              <a:rPr lang="en-US" i="1" dirty="0" smtClean="0"/>
              <a:t>tributary </a:t>
            </a:r>
            <a:r>
              <a:rPr lang="en-US" dirty="0" smtClean="0"/>
              <a:t>varicose veins) through tiny incisions (2 or 3mm). For small isolated veins it can be carried out under local anesthesia and on an outpatient basis, or it can be used to complement any of the other techniques (</a:t>
            </a:r>
            <a:r>
              <a:rPr lang="en-US" u="sng" dirty="0" smtClean="0"/>
              <a:t>stripping</a:t>
            </a:r>
            <a:r>
              <a:rPr lang="en-US" dirty="0" smtClean="0"/>
              <a:t>, C.H.I.V.A., </a:t>
            </a:r>
            <a:r>
              <a:rPr lang="en-US" u="sng" dirty="0" smtClean="0"/>
              <a:t>laser</a:t>
            </a:r>
            <a:r>
              <a:rPr lang="en-US" dirty="0" smtClean="0"/>
              <a:t>/ </a:t>
            </a:r>
            <a:r>
              <a:rPr lang="en-US" u="sng" dirty="0" smtClean="0"/>
              <a:t>radiofrequency</a:t>
            </a:r>
            <a:r>
              <a:rPr lang="en-US" dirty="0" smtClean="0"/>
              <a:t>…) to remove the collateral branches.</a:t>
            </a:r>
            <a:endParaRPr lang="en-US" dirty="0"/>
          </a:p>
        </p:txBody>
      </p:sp>
    </p:spTree>
    <p:extLst>
      <p:ext uri="{BB962C8B-B14F-4D97-AF65-F5344CB8AC3E}">
        <p14:creationId xmlns:p14="http://schemas.microsoft.com/office/powerpoint/2010/main" val="28511975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solidFill>
                  <a:srgbClr val="FF0000"/>
                </a:solidFill>
                <a:latin typeface="Cambria" pitchFamily="18" charset="0"/>
                <a:ea typeface="Cambria" pitchFamily="18" charset="0"/>
              </a:rPr>
              <a:t>Müller’s</a:t>
            </a:r>
            <a:r>
              <a:rPr lang="en-US" b="1" i="1" dirty="0" smtClean="0">
                <a:solidFill>
                  <a:srgbClr val="FF0000"/>
                </a:solidFill>
                <a:latin typeface="Cambria" pitchFamily="18" charset="0"/>
                <a:ea typeface="Cambria" pitchFamily="18" charset="0"/>
              </a:rPr>
              <a:t> </a:t>
            </a:r>
            <a:r>
              <a:rPr lang="en-US" b="1" i="1" dirty="0" err="1" smtClean="0">
                <a:solidFill>
                  <a:srgbClr val="FF0000"/>
                </a:solidFill>
                <a:latin typeface="Cambria" pitchFamily="18" charset="0"/>
                <a:ea typeface="Cambria" pitchFamily="18" charset="0"/>
              </a:rPr>
              <a:t>phlebectomy</a:t>
            </a:r>
            <a:endParaRPr lang="en-US" dirty="0">
              <a:solidFill>
                <a:srgbClr val="FF0000"/>
              </a:solidFill>
              <a:latin typeface="Cambria" pitchFamily="18" charset="0"/>
              <a:ea typeface="Cambria"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1543987" y="1543987"/>
            <a:ext cx="9129009" cy="4791499"/>
          </a:xfrm>
          <a:prstGeom prst="rect">
            <a:avLst/>
          </a:prstGeom>
          <a:noFill/>
          <a:ln w="9525">
            <a:noFill/>
            <a:miter lim="800000"/>
            <a:headEnd/>
            <a:tailEnd/>
          </a:ln>
          <a:effectLst/>
        </p:spPr>
      </p:pic>
    </p:spTree>
    <p:extLst>
      <p:ext uri="{BB962C8B-B14F-4D97-AF65-F5344CB8AC3E}">
        <p14:creationId xmlns:p14="http://schemas.microsoft.com/office/powerpoint/2010/main" val="32036098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Arial Black" pitchFamily="34" charset="0"/>
              </a:rPr>
              <a:t>VENOUS ULCER</a:t>
            </a:r>
            <a:endParaRPr lang="en-US" b="1" dirty="0">
              <a:solidFill>
                <a:srgbClr val="FF0000"/>
              </a:solidFill>
              <a:latin typeface="Arial Black" pitchFamily="34" charset="0"/>
            </a:endParaRPr>
          </a:p>
        </p:txBody>
      </p:sp>
      <p:sp>
        <p:nvSpPr>
          <p:cNvPr id="3" name="Content Placeholder 2"/>
          <p:cNvSpPr>
            <a:spLocks noGrp="1"/>
          </p:cNvSpPr>
          <p:nvPr>
            <p:ph idx="1"/>
          </p:nvPr>
        </p:nvSpPr>
        <p:spPr>
          <a:xfrm>
            <a:off x="119921" y="1825625"/>
            <a:ext cx="11902190" cy="4351338"/>
          </a:xfrm>
        </p:spPr>
        <p:txBody>
          <a:bodyPr>
            <a:normAutofit fontScale="92500"/>
          </a:bodyPr>
          <a:lstStyle/>
          <a:p>
            <a:pPr marL="0" indent="0">
              <a:buNone/>
            </a:pPr>
            <a:r>
              <a:rPr lang="en-US" b="1" dirty="0"/>
              <a:t>Introduction: </a:t>
            </a:r>
          </a:p>
          <a:p>
            <a:pPr marL="0" indent="0">
              <a:buNone/>
            </a:pPr>
            <a:r>
              <a:rPr lang="en-US" dirty="0" smtClean="0"/>
              <a:t>•Chronic </a:t>
            </a:r>
            <a:r>
              <a:rPr lang="en-US" dirty="0"/>
              <a:t>venous disease, including chronic venous insufficiency and chronic venous ulceration, is a common and important medical problem that causes significant morbidity. </a:t>
            </a:r>
            <a:endParaRPr lang="en-US" dirty="0" smtClean="0"/>
          </a:p>
          <a:p>
            <a:r>
              <a:rPr lang="en-US" dirty="0" smtClean="0"/>
              <a:t>Venous </a:t>
            </a:r>
            <a:r>
              <a:rPr lang="en-US" dirty="0"/>
              <a:t>ulcers are expensive to treat and adversely impact patient’s quality of life.</a:t>
            </a:r>
          </a:p>
          <a:p>
            <a:pPr marL="0" indent="0">
              <a:buNone/>
            </a:pPr>
            <a:r>
              <a:rPr lang="en-US" dirty="0" smtClean="0"/>
              <a:t>•Venous </a:t>
            </a:r>
            <a:r>
              <a:rPr lang="en-US" dirty="0"/>
              <a:t>ulcers occur more commonly in the </a:t>
            </a:r>
            <a:r>
              <a:rPr lang="en-US" dirty="0" smtClean="0"/>
              <a:t>elderly </a:t>
            </a:r>
          </a:p>
          <a:p>
            <a:pPr lvl="1">
              <a:buFont typeface="Courier New" pitchFamily="49" charset="0"/>
              <a:buChar char="o"/>
            </a:pPr>
            <a:r>
              <a:rPr lang="en-US" dirty="0" smtClean="0"/>
              <a:t> </a:t>
            </a:r>
            <a:r>
              <a:rPr lang="en-US" b="1" dirty="0" smtClean="0"/>
              <a:t>The peak </a:t>
            </a:r>
            <a:r>
              <a:rPr lang="en-US" b="1" dirty="0"/>
              <a:t>prevalence occurring between ages 60 and 80 years.</a:t>
            </a:r>
          </a:p>
          <a:p>
            <a:pPr marL="0" indent="0">
              <a:buNone/>
            </a:pPr>
            <a:r>
              <a:rPr lang="en-US" dirty="0" smtClean="0"/>
              <a:t>•A </a:t>
            </a:r>
            <a:r>
              <a:rPr lang="en-US" dirty="0"/>
              <a:t>venous leg ulcer can develop after a minor injury if there is a problem with the circulation of blood in your leg veins. If this happens, the pressure inside the veins increases.</a:t>
            </a:r>
          </a:p>
          <a:p>
            <a:pPr marL="0" indent="0">
              <a:buNone/>
            </a:pPr>
            <a:endParaRPr lang="en-US" dirty="0"/>
          </a:p>
        </p:txBody>
      </p:sp>
    </p:spTree>
    <p:extLst>
      <p:ext uri="{BB962C8B-B14F-4D97-AF65-F5344CB8AC3E}">
        <p14:creationId xmlns:p14="http://schemas.microsoft.com/office/powerpoint/2010/main" val="3302736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9118"/>
          </a:xfrm>
        </p:spPr>
        <p:txBody>
          <a:bodyPr>
            <a:normAutofit fontScale="90000"/>
          </a:bodyPr>
          <a:lstStyle/>
          <a:p>
            <a:pPr algn="ctr"/>
            <a:r>
              <a:rPr lang="en-US" dirty="0">
                <a:solidFill>
                  <a:srgbClr val="FF0000"/>
                </a:solidFill>
                <a:latin typeface="Arial Black" pitchFamily="34" charset="0"/>
              </a:rPr>
              <a:t>Risk </a:t>
            </a:r>
            <a:r>
              <a:rPr lang="en-US" dirty="0" smtClean="0">
                <a:solidFill>
                  <a:srgbClr val="FF0000"/>
                </a:solidFill>
                <a:latin typeface="Arial Black" pitchFamily="34" charset="0"/>
              </a:rPr>
              <a:t>factors</a:t>
            </a:r>
            <a:r>
              <a:rPr lang="en-US" dirty="0">
                <a:solidFill>
                  <a:srgbClr val="FF0000"/>
                </a:solidFill>
                <a:latin typeface="Arial Black" pitchFamily="34" charset="0"/>
              </a:rPr>
              <a:t/>
            </a:r>
            <a:br>
              <a:rPr lang="en-US" dirty="0">
                <a:solidFill>
                  <a:srgbClr val="FF0000"/>
                </a:solidFill>
                <a:latin typeface="Arial Black" pitchFamily="34" charset="0"/>
              </a:rPr>
            </a:br>
            <a:endParaRPr lang="en-US" dirty="0">
              <a:solidFill>
                <a:srgbClr val="FF0000"/>
              </a:solidFill>
              <a:latin typeface="Arial Black" pitchFamily="34" charset="0"/>
            </a:endParaRPr>
          </a:p>
        </p:txBody>
      </p:sp>
      <p:sp>
        <p:nvSpPr>
          <p:cNvPr id="3" name="Content Placeholder 2"/>
          <p:cNvSpPr>
            <a:spLocks noGrp="1"/>
          </p:cNvSpPr>
          <p:nvPr>
            <p:ph idx="1"/>
          </p:nvPr>
        </p:nvSpPr>
        <p:spPr>
          <a:xfrm>
            <a:off x="269823" y="1034321"/>
            <a:ext cx="11587397" cy="5142642"/>
          </a:xfrm>
        </p:spPr>
        <p:txBody>
          <a:bodyPr>
            <a:normAutofit/>
          </a:bodyPr>
          <a:lstStyle/>
          <a:p>
            <a:r>
              <a:rPr lang="en-US" dirty="0" smtClean="0"/>
              <a:t>Obesity </a:t>
            </a:r>
            <a:r>
              <a:rPr lang="en-US" dirty="0"/>
              <a:t>– this increases the risk of high pressure in the leg veins</a:t>
            </a:r>
          </a:p>
          <a:p>
            <a:r>
              <a:rPr lang="en-US" dirty="0" smtClean="0"/>
              <a:t>Not </a:t>
            </a:r>
            <a:r>
              <a:rPr lang="en-US" dirty="0"/>
              <a:t>being able to move for a long period of time – this can weaken the calf muscles, which can affect circulation in the leg veins</a:t>
            </a:r>
          </a:p>
          <a:p>
            <a:r>
              <a:rPr lang="en-US" dirty="0" smtClean="0"/>
              <a:t>H/O deep </a:t>
            </a:r>
            <a:r>
              <a:rPr lang="en-US" dirty="0"/>
              <a:t>vein thrombosis (DVT)– blood clots </a:t>
            </a:r>
            <a:r>
              <a:rPr lang="en-US" dirty="0" smtClean="0"/>
              <a:t>can </a:t>
            </a:r>
            <a:r>
              <a:rPr lang="en-US" dirty="0"/>
              <a:t>damage valves</a:t>
            </a:r>
          </a:p>
          <a:p>
            <a:r>
              <a:rPr lang="en-US" dirty="0" smtClean="0"/>
              <a:t>Varicose </a:t>
            </a:r>
            <a:r>
              <a:rPr lang="en-US" dirty="0"/>
              <a:t>veins – swollen and enlarged veins caused by malfunctioning valves</a:t>
            </a:r>
          </a:p>
          <a:p>
            <a:r>
              <a:rPr lang="en-US" dirty="0" smtClean="0"/>
              <a:t>Previous </a:t>
            </a:r>
            <a:r>
              <a:rPr lang="en-US" dirty="0"/>
              <a:t>injury to the leg, such as a broken or fractured bone, which may cause DVT</a:t>
            </a:r>
          </a:p>
          <a:p>
            <a:r>
              <a:rPr lang="en-US" dirty="0" smtClean="0"/>
              <a:t>Previous </a:t>
            </a:r>
            <a:r>
              <a:rPr lang="en-US" dirty="0"/>
              <a:t>surgery to the leg, such as a hip replacement or knee replacement, </a:t>
            </a:r>
            <a:r>
              <a:rPr lang="en-US" dirty="0" smtClean="0"/>
              <a:t>which can restrict movement</a:t>
            </a:r>
            <a:endParaRPr lang="en-US" dirty="0"/>
          </a:p>
          <a:p>
            <a:r>
              <a:rPr lang="en-US" dirty="0" smtClean="0"/>
              <a:t>Increasing </a:t>
            </a:r>
            <a:r>
              <a:rPr lang="en-US" dirty="0"/>
              <a:t>age – as </a:t>
            </a:r>
            <a:r>
              <a:rPr lang="en-US" dirty="0" smtClean="0"/>
              <a:t>mobility is decreased</a:t>
            </a:r>
            <a:endParaRPr lang="en-US" dirty="0"/>
          </a:p>
          <a:p>
            <a:endParaRPr lang="en-US" dirty="0"/>
          </a:p>
        </p:txBody>
      </p:sp>
    </p:spTree>
    <p:extLst>
      <p:ext uri="{BB962C8B-B14F-4D97-AF65-F5344CB8AC3E}">
        <p14:creationId xmlns:p14="http://schemas.microsoft.com/office/powerpoint/2010/main" val="3052667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itchFamily="34" charset="0"/>
              </a:rPr>
              <a:t>Pathophysiology</a:t>
            </a:r>
            <a:endParaRPr lang="en-US" dirty="0">
              <a:solidFill>
                <a:srgbClr val="FF0000"/>
              </a:solidFill>
              <a:latin typeface="Arial Black" pitchFamily="34" charset="0"/>
            </a:endParaRPr>
          </a:p>
        </p:txBody>
      </p:sp>
      <p:sp>
        <p:nvSpPr>
          <p:cNvPr id="3" name="Content Placeholder 2"/>
          <p:cNvSpPr>
            <a:spLocks noGrp="1"/>
          </p:cNvSpPr>
          <p:nvPr>
            <p:ph idx="1"/>
          </p:nvPr>
        </p:nvSpPr>
        <p:spPr/>
        <p:txBody>
          <a:bodyPr>
            <a:normAutofit/>
          </a:bodyPr>
          <a:lstStyle/>
          <a:p>
            <a:r>
              <a:rPr lang="en-US" dirty="0" smtClean="0"/>
              <a:t>Venous </a:t>
            </a:r>
            <a:r>
              <a:rPr lang="en-US" dirty="0"/>
              <a:t>hypertension: </a:t>
            </a:r>
            <a:endParaRPr lang="en-US" dirty="0" smtClean="0"/>
          </a:p>
          <a:p>
            <a:pPr lvl="2">
              <a:buFont typeface="Courier New" pitchFamily="49" charset="0"/>
              <a:buChar char="o"/>
            </a:pPr>
            <a:r>
              <a:rPr lang="en-US" dirty="0" smtClean="0"/>
              <a:t> </a:t>
            </a:r>
            <a:r>
              <a:rPr lang="en-US" b="1" dirty="0" smtClean="0"/>
              <a:t>Causes of venous hypertension:</a:t>
            </a:r>
          </a:p>
          <a:p>
            <a:pPr lvl="3">
              <a:buFont typeface="Wingdings" pitchFamily="2" charset="2"/>
              <a:buChar char="ü"/>
            </a:pPr>
            <a:r>
              <a:rPr lang="en-US" sz="2000" dirty="0" smtClean="0"/>
              <a:t>Deep </a:t>
            </a:r>
            <a:r>
              <a:rPr lang="en-US" sz="2000" dirty="0"/>
              <a:t>vein </a:t>
            </a:r>
            <a:r>
              <a:rPr lang="en-US" sz="2000" dirty="0" smtClean="0"/>
              <a:t>thrombosis,</a:t>
            </a:r>
          </a:p>
          <a:p>
            <a:pPr lvl="3">
              <a:buFont typeface="Wingdings" pitchFamily="2" charset="2"/>
              <a:buChar char="ü"/>
            </a:pPr>
            <a:r>
              <a:rPr lang="en-US" sz="2000" dirty="0" smtClean="0"/>
              <a:t>perforator insufficiency</a:t>
            </a:r>
          </a:p>
          <a:p>
            <a:pPr lvl="3">
              <a:buFont typeface="Wingdings" pitchFamily="2" charset="2"/>
              <a:buChar char="ü"/>
            </a:pPr>
            <a:r>
              <a:rPr lang="en-US" sz="2000" dirty="0" smtClean="0"/>
              <a:t> </a:t>
            </a:r>
            <a:r>
              <a:rPr lang="en-US" sz="2000" dirty="0"/>
              <a:t>superficial and deep vein </a:t>
            </a:r>
            <a:r>
              <a:rPr lang="en-US" sz="2000" dirty="0" smtClean="0"/>
              <a:t>insufficiencies</a:t>
            </a:r>
          </a:p>
          <a:p>
            <a:pPr lvl="3">
              <a:buFont typeface="Wingdings" pitchFamily="2" charset="2"/>
              <a:buChar char="ü"/>
            </a:pPr>
            <a:r>
              <a:rPr lang="en-US" sz="2000" dirty="0" err="1" smtClean="0"/>
              <a:t>arteriovenous</a:t>
            </a:r>
            <a:r>
              <a:rPr lang="en-US" sz="2000" dirty="0" smtClean="0"/>
              <a:t> </a:t>
            </a:r>
            <a:r>
              <a:rPr lang="en-US" sz="2000" dirty="0"/>
              <a:t>fistulas </a:t>
            </a:r>
          </a:p>
          <a:p>
            <a:pPr lvl="3">
              <a:buFont typeface="Wingdings" pitchFamily="2" charset="2"/>
              <a:buChar char="ü"/>
            </a:pPr>
            <a:r>
              <a:rPr lang="en-US" sz="2000" dirty="0" smtClean="0"/>
              <a:t>calf </a:t>
            </a:r>
            <a:r>
              <a:rPr lang="en-US" sz="2000" dirty="0"/>
              <a:t>muscle pump </a:t>
            </a:r>
            <a:r>
              <a:rPr lang="en-US" sz="2000" dirty="0" smtClean="0"/>
              <a:t>insufficiencies</a:t>
            </a:r>
          </a:p>
          <a:p>
            <a:pPr marL="1371600" lvl="3" indent="0">
              <a:buNone/>
            </a:pPr>
            <a:endParaRPr lang="en-US" sz="2400" dirty="0" smtClean="0"/>
          </a:p>
          <a:p>
            <a:pPr marL="1371600" lvl="3" indent="0">
              <a:buNone/>
            </a:pPr>
            <a:r>
              <a:rPr lang="en-US" sz="2400" dirty="0" smtClean="0"/>
              <a:t>All these can </a:t>
            </a:r>
            <a:r>
              <a:rPr lang="en-US" sz="2400" dirty="0"/>
              <a:t>lead to increased pressure in the distal veins of the leg </a:t>
            </a:r>
            <a:endParaRPr lang="en-US" sz="2400" dirty="0" smtClean="0"/>
          </a:p>
          <a:p>
            <a:pPr marL="1371600" lvl="3" indent="0">
              <a:buNone/>
            </a:pPr>
            <a:r>
              <a:rPr lang="en-US" sz="2400" dirty="0" smtClean="0"/>
              <a:t>and </a:t>
            </a:r>
            <a:r>
              <a:rPr lang="en-US" sz="2400" dirty="0"/>
              <a:t>finally venous </a:t>
            </a:r>
            <a:r>
              <a:rPr lang="en-US" sz="2400" dirty="0" smtClean="0"/>
              <a:t>hypertension</a:t>
            </a:r>
            <a:endParaRPr lang="en-US" sz="2400" dirty="0"/>
          </a:p>
          <a:p>
            <a:endParaRPr lang="en-US" dirty="0"/>
          </a:p>
        </p:txBody>
      </p:sp>
    </p:spTree>
    <p:extLst>
      <p:ext uri="{BB962C8B-B14F-4D97-AF65-F5344CB8AC3E}">
        <p14:creationId xmlns:p14="http://schemas.microsoft.com/office/powerpoint/2010/main" val="810871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Fibrin cuff theory: </a:t>
            </a:r>
            <a:endParaRPr lang="en-US" dirty="0" smtClean="0"/>
          </a:p>
          <a:p>
            <a:pPr lvl="1">
              <a:buFont typeface="Wingdings" pitchFamily="2" charset="2"/>
              <a:buChar char="Ø"/>
            </a:pPr>
            <a:r>
              <a:rPr lang="en-US" dirty="0" smtClean="0"/>
              <a:t>Fibrin </a:t>
            </a:r>
            <a:r>
              <a:rPr lang="en-US" dirty="0"/>
              <a:t>gets excessively deposited around capillary beds leading to elevated intravascular pressure. </a:t>
            </a:r>
          </a:p>
          <a:p>
            <a:pPr lvl="1">
              <a:buFont typeface="Wingdings" pitchFamily="2" charset="2"/>
              <a:buChar char="Ø"/>
            </a:pPr>
            <a:r>
              <a:rPr lang="en-US" dirty="0" smtClean="0"/>
              <a:t>This </a:t>
            </a:r>
            <a:r>
              <a:rPr lang="en-US" dirty="0"/>
              <a:t>causes enlargement of endothelial pores resulting in further increased fibrinogen deposition in the </a:t>
            </a:r>
            <a:r>
              <a:rPr lang="en-US" dirty="0" err="1"/>
              <a:t>interstitium</a:t>
            </a:r>
            <a:r>
              <a:rPr lang="en-US" dirty="0"/>
              <a:t>. </a:t>
            </a:r>
            <a:endParaRPr lang="en-US" dirty="0" smtClean="0"/>
          </a:p>
          <a:p>
            <a:pPr lvl="1">
              <a:buFont typeface="Wingdings" pitchFamily="2" charset="2"/>
              <a:buChar char="Ø"/>
            </a:pPr>
            <a:r>
              <a:rPr lang="en-US" dirty="0" smtClean="0"/>
              <a:t>The </a:t>
            </a:r>
            <a:r>
              <a:rPr lang="en-US" dirty="0"/>
              <a:t>"fibrin cuff" which surrounds the capillaries in the dermis decreases oxygen permeability 20-fold. </a:t>
            </a:r>
            <a:endParaRPr lang="en-US" dirty="0" smtClean="0"/>
          </a:p>
          <a:p>
            <a:pPr lvl="1">
              <a:buFont typeface="Wingdings" pitchFamily="2" charset="2"/>
              <a:buChar char="Ø"/>
            </a:pPr>
            <a:r>
              <a:rPr lang="en-US" dirty="0" smtClean="0"/>
              <a:t>This </a:t>
            </a:r>
            <a:r>
              <a:rPr lang="en-US" dirty="0"/>
              <a:t>permeability barrier inhibits diffusion of oxygen and other nutrients, leading to tissue hypoxia causing impaired wound healing. </a:t>
            </a:r>
          </a:p>
          <a:p>
            <a:endParaRPr lang="en-US" dirty="0"/>
          </a:p>
        </p:txBody>
      </p:sp>
    </p:spTree>
    <p:extLst>
      <p:ext uri="{BB962C8B-B14F-4D97-AF65-F5344CB8AC3E}">
        <p14:creationId xmlns:p14="http://schemas.microsoft.com/office/powerpoint/2010/main" val="135987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9665" y="1825625"/>
            <a:ext cx="11452485" cy="4351338"/>
          </a:xfrm>
        </p:spPr>
        <p:txBody>
          <a:bodyPr>
            <a:normAutofit/>
          </a:bodyPr>
          <a:lstStyle/>
          <a:p>
            <a:pPr marL="0" indent="0">
              <a:buNone/>
            </a:pPr>
            <a:r>
              <a:rPr lang="en-US" b="1" dirty="0"/>
              <a:t>Deep fascia of the thigh (fascia </a:t>
            </a:r>
            <a:r>
              <a:rPr lang="en-US" b="1" dirty="0" err="1"/>
              <a:t>lata</a:t>
            </a:r>
            <a:r>
              <a:rPr lang="en-US" b="1" dirty="0"/>
              <a:t>)</a:t>
            </a:r>
          </a:p>
          <a:p>
            <a:r>
              <a:rPr lang="en-US" dirty="0"/>
              <a:t>The fascia </a:t>
            </a:r>
            <a:r>
              <a:rPr lang="en-US" dirty="0" err="1"/>
              <a:t>lata</a:t>
            </a:r>
            <a:r>
              <a:rPr lang="en-US" dirty="0"/>
              <a:t> attaches to and is continuous with:</a:t>
            </a:r>
          </a:p>
          <a:p>
            <a:pPr marL="0" indent="0">
              <a:buNone/>
            </a:pPr>
            <a:r>
              <a:rPr lang="en-US" dirty="0"/>
              <a:t>1.The inguinal ligament, pubic arch, body of the pubis and pubic tubercle.</a:t>
            </a:r>
          </a:p>
          <a:p>
            <a:pPr marL="0" indent="0">
              <a:buNone/>
            </a:pPr>
            <a:r>
              <a:rPr lang="en-US" dirty="0"/>
              <a:t>2.Scarpa’s fascia of the inferior abdominal wall attaches to deep LE fascia inferior to the inguinal ligament.</a:t>
            </a:r>
          </a:p>
          <a:p>
            <a:pPr marL="0" indent="0">
              <a:buNone/>
            </a:pPr>
            <a:r>
              <a:rPr lang="en-US" dirty="0"/>
              <a:t>3. Iliac crest (lateral &amp; posterior).</a:t>
            </a:r>
          </a:p>
          <a:p>
            <a:pPr marL="0" indent="0">
              <a:buNone/>
            </a:pPr>
            <a:r>
              <a:rPr lang="en-US" dirty="0"/>
              <a:t>4. Sacrum, coccyx, </a:t>
            </a:r>
            <a:r>
              <a:rPr lang="en-US" dirty="0" err="1"/>
              <a:t>sacrotuberous</a:t>
            </a:r>
            <a:r>
              <a:rPr lang="en-US" dirty="0"/>
              <a:t> ligament, </a:t>
            </a:r>
            <a:r>
              <a:rPr lang="en-US" dirty="0" err="1"/>
              <a:t>ischial</a:t>
            </a:r>
            <a:r>
              <a:rPr lang="en-US" dirty="0"/>
              <a:t> tuberosity </a:t>
            </a:r>
            <a:r>
              <a:rPr lang="en-US" dirty="0" err="1"/>
              <a:t>postreiorly</a:t>
            </a:r>
            <a:r>
              <a:rPr lang="en-US" dirty="0"/>
              <a:t>.</a:t>
            </a:r>
          </a:p>
          <a:p>
            <a:pPr marL="0" indent="0">
              <a:buNone/>
            </a:pPr>
            <a:r>
              <a:rPr lang="en-US" dirty="0"/>
              <a:t>5. Exposed parts of bones at the knee &amp; deep fascia of the leg.</a:t>
            </a:r>
          </a:p>
          <a:p>
            <a:endParaRPr lang="en-US" dirty="0"/>
          </a:p>
        </p:txBody>
      </p:sp>
    </p:spTree>
    <p:extLst>
      <p:ext uri="{BB962C8B-B14F-4D97-AF65-F5344CB8AC3E}">
        <p14:creationId xmlns:p14="http://schemas.microsoft.com/office/powerpoint/2010/main" val="2232325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Inflammatory trap </a:t>
            </a:r>
            <a:r>
              <a:rPr lang="en-US" dirty="0" smtClean="0"/>
              <a:t>theory:</a:t>
            </a:r>
          </a:p>
          <a:p>
            <a:pPr lvl="1">
              <a:buFont typeface="Wingdings" pitchFamily="2" charset="2"/>
              <a:buChar char="Ø"/>
            </a:pPr>
            <a:r>
              <a:rPr lang="en-US" dirty="0" smtClean="0"/>
              <a:t>Various </a:t>
            </a:r>
            <a:r>
              <a:rPr lang="en-US" dirty="0"/>
              <a:t>growth factors and inflammatory cells, which get trapped in the fibrin cuff promote severe uncontrolled inflammation in surrounding tissue preventing proper regeneration of wounds.  </a:t>
            </a:r>
            <a:endParaRPr lang="en-US" dirty="0" smtClean="0"/>
          </a:p>
          <a:p>
            <a:pPr lvl="1">
              <a:buFont typeface="Wingdings" pitchFamily="2" charset="2"/>
              <a:buChar char="Ø"/>
            </a:pPr>
            <a:r>
              <a:rPr lang="en-US" dirty="0" smtClean="0"/>
              <a:t>Leukocytes </a:t>
            </a:r>
            <a:r>
              <a:rPr lang="en-US" dirty="0"/>
              <a:t>get trapped in capillaries, releasing </a:t>
            </a:r>
            <a:r>
              <a:rPr lang="en-US" dirty="0" err="1"/>
              <a:t>proteolytic</a:t>
            </a:r>
            <a:r>
              <a:rPr lang="en-US" dirty="0"/>
              <a:t> enzymes and reactive oxygen metabolites, which cause endothelial damage. </a:t>
            </a:r>
            <a:endParaRPr lang="en-US" dirty="0" smtClean="0"/>
          </a:p>
          <a:p>
            <a:pPr lvl="1">
              <a:buFont typeface="Wingdings" pitchFamily="2" charset="2"/>
              <a:buChar char="Ø"/>
            </a:pPr>
            <a:r>
              <a:rPr lang="en-US" dirty="0" smtClean="0"/>
              <a:t>These </a:t>
            </a:r>
            <a:r>
              <a:rPr lang="en-US" dirty="0"/>
              <a:t>injured capillaries become increasingly permeable to various macromolecules, accentuating fibrin deposition. </a:t>
            </a:r>
            <a:endParaRPr lang="en-US" dirty="0" smtClean="0"/>
          </a:p>
          <a:p>
            <a:pPr lvl="1">
              <a:buFont typeface="Wingdings" pitchFamily="2" charset="2"/>
              <a:buChar char="Ø"/>
            </a:pPr>
            <a:r>
              <a:rPr lang="en-US" dirty="0" smtClean="0"/>
              <a:t>Occlusion </a:t>
            </a:r>
            <a:r>
              <a:rPr lang="en-US" dirty="0"/>
              <a:t>by leukocytes also causes local ischemia thereby increasing tissue hypoxia and reperfusion damage.</a:t>
            </a:r>
          </a:p>
          <a:p>
            <a:pPr marL="0" indent="0">
              <a:buNone/>
            </a:pPr>
            <a:r>
              <a:rPr lang="en-US" dirty="0"/>
              <a:t>	</a:t>
            </a:r>
          </a:p>
        </p:txBody>
      </p:sp>
    </p:spTree>
    <p:extLst>
      <p:ext uri="{BB962C8B-B14F-4D97-AF65-F5344CB8AC3E}">
        <p14:creationId xmlns:p14="http://schemas.microsoft.com/office/powerpoint/2010/main" val="1520445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Dysregulation</a:t>
            </a:r>
            <a:r>
              <a:rPr lang="en-US" dirty="0"/>
              <a:t> of various </a:t>
            </a:r>
            <a:r>
              <a:rPr lang="en-US" dirty="0" smtClean="0"/>
              <a:t>cytokines: </a:t>
            </a:r>
          </a:p>
          <a:p>
            <a:pPr lvl="1">
              <a:buFont typeface="Courier New" pitchFamily="49" charset="0"/>
              <a:buChar char="o"/>
            </a:pPr>
            <a:r>
              <a:rPr lang="en-US" dirty="0" err="1" smtClean="0"/>
              <a:t>Dysregulation</a:t>
            </a:r>
            <a:r>
              <a:rPr lang="en-US" dirty="0" smtClean="0"/>
              <a:t> </a:t>
            </a:r>
            <a:r>
              <a:rPr lang="en-US" dirty="0"/>
              <a:t>of various pro-inflammatory cytokines and growth factors like tumor necrosis factor-</a:t>
            </a:r>
            <a:r>
              <a:rPr lang="el-GR" dirty="0"/>
              <a:t>α (</a:t>
            </a:r>
            <a:r>
              <a:rPr lang="en-US" dirty="0"/>
              <a:t>TNF-</a:t>
            </a:r>
            <a:r>
              <a:rPr lang="el-GR" dirty="0"/>
              <a:t>α), </a:t>
            </a:r>
            <a:r>
              <a:rPr lang="en-US" dirty="0"/>
              <a:t>TGF-</a:t>
            </a:r>
            <a:r>
              <a:rPr lang="el-GR" dirty="0"/>
              <a:t>β </a:t>
            </a:r>
            <a:r>
              <a:rPr lang="en-US" dirty="0"/>
              <a:t>and matrix </a:t>
            </a:r>
            <a:r>
              <a:rPr lang="en-US" dirty="0" err="1"/>
              <a:t>metalloproteinases</a:t>
            </a:r>
            <a:r>
              <a:rPr lang="en-US" dirty="0"/>
              <a:t> lead to chronicity of the ulcers.  </a:t>
            </a:r>
          </a:p>
          <a:p>
            <a:r>
              <a:rPr lang="en-US" dirty="0" smtClean="0"/>
              <a:t>Miscellaneous</a:t>
            </a:r>
            <a:r>
              <a:rPr lang="en-US" dirty="0"/>
              <a:t>: </a:t>
            </a:r>
            <a:endParaRPr lang="en-US" dirty="0" smtClean="0"/>
          </a:p>
          <a:p>
            <a:pPr marL="0" indent="0">
              <a:buNone/>
            </a:pPr>
            <a:endParaRPr lang="en-US" dirty="0"/>
          </a:p>
        </p:txBody>
      </p:sp>
      <p:sp>
        <p:nvSpPr>
          <p:cNvPr id="4" name="Rectangle 3"/>
          <p:cNvSpPr/>
          <p:nvPr/>
        </p:nvSpPr>
        <p:spPr>
          <a:xfrm>
            <a:off x="3537678" y="3657599"/>
            <a:ext cx="7764905" cy="242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b="1" dirty="0" err="1"/>
              <a:t>Thrombophilic</a:t>
            </a:r>
            <a:r>
              <a:rPr lang="en-US" sz="2400" b="1" dirty="0"/>
              <a:t> </a:t>
            </a:r>
            <a:r>
              <a:rPr lang="en-US" sz="2400" b="1" dirty="0" smtClean="0"/>
              <a:t>conditions:</a:t>
            </a:r>
          </a:p>
          <a:p>
            <a:pPr marL="800100" lvl="1" indent="-342900">
              <a:buFont typeface="Courier New" pitchFamily="49" charset="0"/>
              <a:buChar char="o"/>
            </a:pPr>
            <a:r>
              <a:rPr lang="en-US" sz="2000" b="1" dirty="0" smtClean="0"/>
              <a:t>Factor V </a:t>
            </a:r>
            <a:r>
              <a:rPr lang="en-US" sz="2000" b="1" dirty="0" err="1" smtClean="0"/>
              <a:t>leiden</a:t>
            </a:r>
            <a:r>
              <a:rPr lang="en-US" sz="2000" b="1" dirty="0" smtClean="0"/>
              <a:t> mutation, </a:t>
            </a:r>
          </a:p>
          <a:p>
            <a:pPr marL="800100" lvl="1" indent="-342900">
              <a:buFont typeface="Courier New" pitchFamily="49" charset="0"/>
              <a:buChar char="o"/>
            </a:pPr>
            <a:r>
              <a:rPr lang="en-US" sz="2000" b="1" dirty="0" err="1" smtClean="0"/>
              <a:t>Prothrombin</a:t>
            </a:r>
            <a:r>
              <a:rPr lang="en-US" sz="2000" b="1" dirty="0" smtClean="0"/>
              <a:t> mutations,</a:t>
            </a:r>
          </a:p>
          <a:p>
            <a:pPr marL="800100" lvl="1" indent="-342900">
              <a:buFont typeface="Courier New" pitchFamily="49" charset="0"/>
              <a:buChar char="o"/>
            </a:pPr>
            <a:r>
              <a:rPr lang="en-US" sz="2000" b="1" dirty="0" smtClean="0"/>
              <a:t>Deficiency of </a:t>
            </a:r>
            <a:r>
              <a:rPr lang="en-US" sz="2000" b="1" dirty="0" err="1" smtClean="0"/>
              <a:t>antithrombin</a:t>
            </a:r>
            <a:r>
              <a:rPr lang="en-US" sz="2000" b="1" dirty="0" smtClean="0"/>
              <a:t>, </a:t>
            </a:r>
          </a:p>
          <a:p>
            <a:pPr marL="800100" lvl="1" indent="-342900">
              <a:buFont typeface="Courier New" pitchFamily="49" charset="0"/>
              <a:buChar char="o"/>
            </a:pPr>
            <a:r>
              <a:rPr lang="en-US" sz="2000" b="1" dirty="0" smtClean="0"/>
              <a:t>Presence of </a:t>
            </a:r>
            <a:r>
              <a:rPr lang="en-US" sz="2000" b="1" dirty="0" err="1" smtClean="0"/>
              <a:t>antiphospholipid</a:t>
            </a:r>
            <a:r>
              <a:rPr lang="en-US" sz="2000" b="1" dirty="0" smtClean="0"/>
              <a:t> antibodies, </a:t>
            </a:r>
          </a:p>
          <a:p>
            <a:pPr marL="800100" lvl="1" indent="-342900">
              <a:buFont typeface="Courier New" pitchFamily="49" charset="0"/>
              <a:buChar char="o"/>
            </a:pPr>
            <a:r>
              <a:rPr lang="en-US" sz="2000" b="1" dirty="0" smtClean="0"/>
              <a:t>Protein C and S deficiencies </a:t>
            </a:r>
          </a:p>
          <a:p>
            <a:pPr marL="800100" lvl="1" indent="-342900">
              <a:buFont typeface="Courier New" pitchFamily="49" charset="0"/>
              <a:buChar char="o"/>
            </a:pPr>
            <a:r>
              <a:rPr lang="en-US" sz="2000" b="1" dirty="0" err="1" smtClean="0"/>
              <a:t>Hyperhomocysteinemia</a:t>
            </a:r>
            <a:r>
              <a:rPr lang="en-US" sz="2000" b="1" dirty="0" smtClean="0"/>
              <a:t> </a:t>
            </a:r>
            <a:endParaRPr lang="en-US" sz="2000" b="1" dirty="0"/>
          </a:p>
        </p:txBody>
      </p:sp>
    </p:spTree>
    <p:extLst>
      <p:ext uri="{BB962C8B-B14F-4D97-AF65-F5344CB8AC3E}">
        <p14:creationId xmlns:p14="http://schemas.microsoft.com/office/powerpoint/2010/main" val="3813096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rial Black" pitchFamily="34" charset="0"/>
              </a:rPr>
              <a:t>Clinical features</a:t>
            </a:r>
          </a:p>
        </p:txBody>
      </p:sp>
      <p:sp>
        <p:nvSpPr>
          <p:cNvPr id="3" name="Content Placeholder 2"/>
          <p:cNvSpPr>
            <a:spLocks noGrp="1"/>
          </p:cNvSpPr>
          <p:nvPr>
            <p:ph idx="1"/>
          </p:nvPr>
        </p:nvSpPr>
        <p:spPr>
          <a:xfrm>
            <a:off x="299803" y="1439056"/>
            <a:ext cx="11647358" cy="5141625"/>
          </a:xfrm>
        </p:spPr>
        <p:txBody>
          <a:bodyPr>
            <a:normAutofit lnSpcReduction="10000"/>
          </a:bodyPr>
          <a:lstStyle/>
          <a:p>
            <a:pPr marL="0" indent="0">
              <a:buNone/>
            </a:pPr>
            <a:r>
              <a:rPr lang="en-US" dirty="0" smtClean="0"/>
              <a:t>Venous </a:t>
            </a:r>
            <a:r>
              <a:rPr lang="en-US" dirty="0"/>
              <a:t>leg ulcers are open, often painful, sores in the skin that take more than four to six weeks to heal. They most often develop on the inside of the leg, just above the ankle.</a:t>
            </a:r>
          </a:p>
          <a:p>
            <a:r>
              <a:rPr lang="en-US" dirty="0"/>
              <a:t>Symptoms:</a:t>
            </a:r>
          </a:p>
          <a:p>
            <a:pPr lvl="1">
              <a:buFont typeface="Courier New" pitchFamily="49" charset="0"/>
              <a:buChar char="o"/>
            </a:pPr>
            <a:r>
              <a:rPr lang="en-US" dirty="0" smtClean="0"/>
              <a:t>Swollen </a:t>
            </a:r>
            <a:r>
              <a:rPr lang="en-US" dirty="0"/>
              <a:t>ankles (</a:t>
            </a:r>
            <a:r>
              <a:rPr lang="en-US" dirty="0" err="1" smtClean="0"/>
              <a:t>oedema</a:t>
            </a:r>
            <a:r>
              <a:rPr lang="en-US" dirty="0" smtClean="0"/>
              <a:t>)</a:t>
            </a:r>
          </a:p>
          <a:p>
            <a:pPr lvl="1">
              <a:buFont typeface="Courier New" pitchFamily="49" charset="0"/>
              <a:buChar char="o"/>
            </a:pPr>
            <a:r>
              <a:rPr lang="en-US" dirty="0" err="1" smtClean="0"/>
              <a:t>Discolouration</a:t>
            </a:r>
            <a:r>
              <a:rPr lang="en-US" dirty="0" smtClean="0"/>
              <a:t> </a:t>
            </a:r>
            <a:r>
              <a:rPr lang="en-US" dirty="0"/>
              <a:t>and darkening of the skin around the </a:t>
            </a:r>
            <a:r>
              <a:rPr lang="en-US" dirty="0" smtClean="0"/>
              <a:t>ulcer</a:t>
            </a:r>
          </a:p>
          <a:p>
            <a:pPr lvl="1">
              <a:buFont typeface="Courier New" pitchFamily="49" charset="0"/>
              <a:buChar char="o"/>
            </a:pPr>
            <a:r>
              <a:rPr lang="en-US" dirty="0" smtClean="0"/>
              <a:t>Hardened </a:t>
            </a:r>
            <a:r>
              <a:rPr lang="en-US" dirty="0"/>
              <a:t>skin around the ulcer, which may make </a:t>
            </a:r>
            <a:r>
              <a:rPr lang="en-US" dirty="0" smtClean="0"/>
              <a:t>the affected </a:t>
            </a:r>
            <a:r>
              <a:rPr lang="en-US" dirty="0"/>
              <a:t>leg feel hard and resemble the shape of an upside-down champagne </a:t>
            </a:r>
            <a:r>
              <a:rPr lang="en-US" dirty="0" smtClean="0"/>
              <a:t>bottle</a:t>
            </a:r>
          </a:p>
          <a:p>
            <a:pPr lvl="1">
              <a:buFont typeface="Courier New" pitchFamily="49" charset="0"/>
              <a:buChar char="o"/>
            </a:pPr>
            <a:r>
              <a:rPr lang="en-US" dirty="0" smtClean="0"/>
              <a:t>A </a:t>
            </a:r>
            <a:r>
              <a:rPr lang="en-US" dirty="0"/>
              <a:t>heavy feeling in </a:t>
            </a:r>
            <a:r>
              <a:rPr lang="en-US" dirty="0" smtClean="0"/>
              <a:t>legs</a:t>
            </a:r>
          </a:p>
          <a:p>
            <a:pPr lvl="1">
              <a:buFont typeface="Courier New" pitchFamily="49" charset="0"/>
              <a:buChar char="o"/>
            </a:pPr>
            <a:r>
              <a:rPr lang="en-US" dirty="0" smtClean="0"/>
              <a:t>Aching </a:t>
            </a:r>
            <a:r>
              <a:rPr lang="en-US" dirty="0"/>
              <a:t>or swelling in </a:t>
            </a:r>
            <a:r>
              <a:rPr lang="en-US" dirty="0" smtClean="0"/>
              <a:t>legs</a:t>
            </a:r>
          </a:p>
          <a:p>
            <a:pPr lvl="1">
              <a:buFont typeface="Courier New" pitchFamily="49" charset="0"/>
              <a:buChar char="o"/>
            </a:pPr>
            <a:r>
              <a:rPr lang="en-US" dirty="0" smtClean="0"/>
              <a:t>Red</a:t>
            </a:r>
            <a:r>
              <a:rPr lang="en-US" dirty="0"/>
              <a:t>, flaky, scaly and itchy skin on </a:t>
            </a:r>
            <a:r>
              <a:rPr lang="en-US" dirty="0" smtClean="0"/>
              <a:t>legs </a:t>
            </a:r>
            <a:r>
              <a:rPr lang="en-US" dirty="0"/>
              <a:t>(varicose </a:t>
            </a:r>
            <a:r>
              <a:rPr lang="en-US" dirty="0" smtClean="0"/>
              <a:t>eczema)</a:t>
            </a:r>
          </a:p>
          <a:p>
            <a:pPr lvl="1">
              <a:buFont typeface="Courier New" pitchFamily="49" charset="0"/>
              <a:buChar char="o"/>
            </a:pPr>
            <a:r>
              <a:rPr lang="en-US" dirty="0" smtClean="0"/>
              <a:t>Swollen </a:t>
            </a:r>
            <a:r>
              <a:rPr lang="en-US" dirty="0"/>
              <a:t>and enlarged veins </a:t>
            </a:r>
            <a:r>
              <a:rPr lang="en-US" dirty="0" smtClean="0"/>
              <a:t>on </a:t>
            </a:r>
            <a:r>
              <a:rPr lang="en-US" dirty="0"/>
              <a:t>legs (varicose </a:t>
            </a:r>
            <a:r>
              <a:rPr lang="en-US" dirty="0" smtClean="0"/>
              <a:t>veins)</a:t>
            </a:r>
          </a:p>
          <a:p>
            <a:pPr lvl="1">
              <a:buFont typeface="Courier New" pitchFamily="49" charset="0"/>
              <a:buChar char="o"/>
            </a:pPr>
            <a:r>
              <a:rPr lang="en-US" dirty="0" smtClean="0"/>
              <a:t>An </a:t>
            </a:r>
            <a:r>
              <a:rPr lang="en-US" dirty="0"/>
              <a:t>unpleasant and foul-smelling discharge from the ulcer</a:t>
            </a:r>
          </a:p>
          <a:p>
            <a:endParaRPr lang="en-US" dirty="0"/>
          </a:p>
        </p:txBody>
      </p:sp>
    </p:spTree>
    <p:extLst>
      <p:ext uri="{BB962C8B-B14F-4D97-AF65-F5344CB8AC3E}">
        <p14:creationId xmlns:p14="http://schemas.microsoft.com/office/powerpoint/2010/main" val="1269998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rial Black" pitchFamily="34" charset="0"/>
              </a:rPr>
              <a:t>Signs of an </a:t>
            </a:r>
            <a:r>
              <a:rPr lang="en-US" dirty="0" smtClean="0">
                <a:solidFill>
                  <a:srgbClr val="FF0000"/>
                </a:solidFill>
                <a:latin typeface="Arial Black" pitchFamily="34" charset="0"/>
              </a:rPr>
              <a:t>infection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 </a:t>
            </a:r>
            <a:r>
              <a:rPr lang="en-US" dirty="0"/>
              <a:t>venous leg ulcer can be susceptible to bacterial infection. </a:t>
            </a:r>
            <a:endParaRPr lang="en-US" dirty="0" smtClean="0"/>
          </a:p>
          <a:p>
            <a:r>
              <a:rPr lang="en-US" dirty="0" smtClean="0"/>
              <a:t>Symptoms </a:t>
            </a:r>
            <a:r>
              <a:rPr lang="en-US" dirty="0"/>
              <a:t>of an infected leg ulcer can include:</a:t>
            </a:r>
          </a:p>
          <a:p>
            <a:pPr lvl="1">
              <a:buFont typeface="Courier New" pitchFamily="49" charset="0"/>
              <a:buChar char="o"/>
            </a:pPr>
            <a:r>
              <a:rPr lang="en-US" dirty="0" smtClean="0"/>
              <a:t>Worsening pain</a:t>
            </a:r>
          </a:p>
          <a:p>
            <a:pPr lvl="1">
              <a:buFont typeface="Courier New" pitchFamily="49" charset="0"/>
              <a:buChar char="o"/>
            </a:pPr>
            <a:r>
              <a:rPr lang="en-US" dirty="0" smtClean="0"/>
              <a:t>A </a:t>
            </a:r>
            <a:r>
              <a:rPr lang="en-US" dirty="0"/>
              <a:t>green or unpleasant discharge coming from the </a:t>
            </a:r>
            <a:r>
              <a:rPr lang="en-US" dirty="0" smtClean="0"/>
              <a:t>ulcer</a:t>
            </a:r>
          </a:p>
          <a:p>
            <a:pPr lvl="1">
              <a:buFont typeface="Courier New" pitchFamily="49" charset="0"/>
              <a:buChar char="o"/>
            </a:pPr>
            <a:r>
              <a:rPr lang="en-US" dirty="0" smtClean="0"/>
              <a:t>Redness </a:t>
            </a:r>
            <a:r>
              <a:rPr lang="en-US" dirty="0"/>
              <a:t>and swelling of the skin around the </a:t>
            </a:r>
            <a:r>
              <a:rPr lang="en-US" dirty="0" smtClean="0"/>
              <a:t>ulcer</a:t>
            </a:r>
          </a:p>
          <a:p>
            <a:pPr lvl="1">
              <a:buFont typeface="Courier New" pitchFamily="49" charset="0"/>
              <a:buChar char="o"/>
            </a:pPr>
            <a:r>
              <a:rPr lang="en-US" dirty="0" smtClean="0"/>
              <a:t>A </a:t>
            </a:r>
            <a:r>
              <a:rPr lang="en-US" dirty="0"/>
              <a:t>high temperature (fever)</a:t>
            </a:r>
          </a:p>
          <a:p>
            <a:pPr marL="0" indent="0">
              <a:buNone/>
            </a:pPr>
            <a:endParaRPr lang="en-US" dirty="0"/>
          </a:p>
        </p:txBody>
      </p:sp>
    </p:spTree>
    <p:extLst>
      <p:ext uri="{BB962C8B-B14F-4D97-AF65-F5344CB8AC3E}">
        <p14:creationId xmlns:p14="http://schemas.microsoft.com/office/powerpoint/2010/main" val="4257431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039"/>
          </a:xfrm>
        </p:spPr>
        <p:txBody>
          <a:bodyPr>
            <a:normAutofit fontScale="90000"/>
          </a:bodyPr>
          <a:lstStyle/>
          <a:p>
            <a:pPr algn="ctr"/>
            <a:r>
              <a:rPr lang="en-US" dirty="0">
                <a:solidFill>
                  <a:srgbClr val="FF0000"/>
                </a:solidFill>
                <a:latin typeface="Arial Black" pitchFamily="34" charset="0"/>
              </a:rPr>
              <a:t>Examination of leg for venous </a:t>
            </a:r>
            <a:r>
              <a:rPr lang="en-US" dirty="0" smtClean="0">
                <a:solidFill>
                  <a:srgbClr val="FF0000"/>
                </a:solidFill>
                <a:latin typeface="Arial Black" pitchFamily="34" charset="0"/>
              </a:rPr>
              <a:t>ulcer</a:t>
            </a:r>
            <a:r>
              <a:rPr lang="en-US" dirty="0"/>
              <a:t/>
            </a:r>
            <a:br>
              <a:rPr lang="en-US" dirty="0"/>
            </a:br>
            <a:endParaRPr lang="en-US" dirty="0"/>
          </a:p>
        </p:txBody>
      </p:sp>
      <p:sp>
        <p:nvSpPr>
          <p:cNvPr id="3" name="Content Placeholder 2"/>
          <p:cNvSpPr>
            <a:spLocks noGrp="1"/>
          </p:cNvSpPr>
          <p:nvPr>
            <p:ph idx="1"/>
          </p:nvPr>
        </p:nvSpPr>
        <p:spPr>
          <a:xfrm>
            <a:off x="838200" y="1154242"/>
            <a:ext cx="10515600" cy="5411450"/>
          </a:xfrm>
        </p:spPr>
        <p:txBody>
          <a:bodyPr>
            <a:normAutofit/>
          </a:bodyPr>
          <a:lstStyle/>
          <a:p>
            <a:pPr marL="0" indent="0">
              <a:buNone/>
            </a:pPr>
            <a:r>
              <a:rPr lang="en-US" dirty="0" smtClean="0"/>
              <a:t>•Palpation </a:t>
            </a:r>
            <a:r>
              <a:rPr lang="en-US" dirty="0"/>
              <a:t>of pulses</a:t>
            </a:r>
          </a:p>
          <a:p>
            <a:pPr marL="0" indent="0">
              <a:buNone/>
            </a:pPr>
            <a:r>
              <a:rPr lang="en-US" dirty="0" smtClean="0"/>
              <a:t>•Signs </a:t>
            </a:r>
            <a:r>
              <a:rPr lang="en-US" dirty="0"/>
              <a:t>of venous disease</a:t>
            </a:r>
          </a:p>
          <a:p>
            <a:pPr lvl="3">
              <a:buFont typeface="Courier New" pitchFamily="49" charset="0"/>
              <a:buChar char="o"/>
            </a:pPr>
            <a:r>
              <a:rPr lang="en-US" sz="2400" dirty="0"/>
              <a:t> </a:t>
            </a:r>
            <a:r>
              <a:rPr lang="en-US" sz="2400" dirty="0" smtClean="0"/>
              <a:t>Brawny skin</a:t>
            </a:r>
          </a:p>
          <a:p>
            <a:pPr lvl="3">
              <a:buFont typeface="Courier New" pitchFamily="49" charset="0"/>
              <a:buChar char="o"/>
            </a:pPr>
            <a:r>
              <a:rPr lang="en-US" sz="2400" dirty="0" err="1" smtClean="0"/>
              <a:t>Haemosiderin</a:t>
            </a:r>
            <a:r>
              <a:rPr lang="en-US" sz="2400" dirty="0" smtClean="0"/>
              <a:t> pigmentation</a:t>
            </a:r>
          </a:p>
          <a:p>
            <a:pPr lvl="3">
              <a:buFont typeface="Courier New" pitchFamily="49" charset="0"/>
              <a:buChar char="o"/>
            </a:pPr>
            <a:r>
              <a:rPr lang="en-US" sz="2400" dirty="0" smtClean="0"/>
              <a:t>Varicose eczema</a:t>
            </a:r>
          </a:p>
          <a:p>
            <a:pPr lvl="3">
              <a:buFont typeface="Courier New" pitchFamily="49" charset="0"/>
              <a:buChar char="o"/>
            </a:pPr>
            <a:r>
              <a:rPr lang="en-US" sz="2400" dirty="0" err="1" smtClean="0"/>
              <a:t>Atrophie</a:t>
            </a:r>
            <a:r>
              <a:rPr lang="en-US" sz="2400" dirty="0" smtClean="0"/>
              <a:t> </a:t>
            </a:r>
            <a:r>
              <a:rPr lang="en-US" sz="2400" dirty="0"/>
              <a:t>blanche (patchy areas of </a:t>
            </a:r>
            <a:r>
              <a:rPr lang="en-US" sz="2400" dirty="0" smtClean="0"/>
              <a:t>ischemia)</a:t>
            </a:r>
          </a:p>
          <a:p>
            <a:pPr lvl="3">
              <a:buFont typeface="Courier New" pitchFamily="49" charset="0"/>
              <a:buChar char="o"/>
            </a:pPr>
            <a:r>
              <a:rPr lang="en-US" sz="2400" dirty="0" err="1" smtClean="0"/>
              <a:t>Lipodermatosclerosis</a:t>
            </a:r>
            <a:endParaRPr lang="en-US" sz="2400" dirty="0"/>
          </a:p>
          <a:p>
            <a:r>
              <a:rPr lang="en-US" dirty="0" smtClean="0"/>
              <a:t>Signs </a:t>
            </a:r>
            <a:r>
              <a:rPr lang="en-US" dirty="0"/>
              <a:t>of arterial disease</a:t>
            </a:r>
          </a:p>
          <a:p>
            <a:pPr lvl="3">
              <a:buFont typeface="Courier New" pitchFamily="49" charset="0"/>
              <a:buChar char="o"/>
            </a:pPr>
            <a:r>
              <a:rPr lang="en-US" sz="2400" dirty="0" smtClean="0"/>
              <a:t>Shiny</a:t>
            </a:r>
            <a:r>
              <a:rPr lang="en-US" sz="2400" dirty="0"/>
              <a:t>, hairless, pale and cool skin</a:t>
            </a:r>
          </a:p>
          <a:p>
            <a:endParaRPr lang="en-US" dirty="0"/>
          </a:p>
        </p:txBody>
      </p:sp>
    </p:spTree>
    <p:extLst>
      <p:ext uri="{BB962C8B-B14F-4D97-AF65-F5344CB8AC3E}">
        <p14:creationId xmlns:p14="http://schemas.microsoft.com/office/powerpoint/2010/main" val="1460117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434715" y="1825625"/>
            <a:ext cx="5801193" cy="4351338"/>
          </a:xfrm>
        </p:spPr>
        <p:txBody>
          <a:bodyPr>
            <a:normAutofit/>
          </a:bodyPr>
          <a:lstStyle/>
          <a:p>
            <a:r>
              <a:rPr lang="en-US" dirty="0" smtClean="0"/>
              <a:t>Ulcer </a:t>
            </a:r>
            <a:r>
              <a:rPr lang="en-US" dirty="0"/>
              <a:t>examination - describe where possible for every ulcer:</a:t>
            </a:r>
          </a:p>
          <a:p>
            <a:pPr lvl="1">
              <a:buFont typeface="Courier New" pitchFamily="49" charset="0"/>
              <a:buChar char="o"/>
            </a:pPr>
            <a:r>
              <a:rPr lang="en-US" dirty="0" smtClean="0"/>
              <a:t>Position</a:t>
            </a:r>
            <a:endParaRPr lang="en-US" dirty="0"/>
          </a:p>
          <a:p>
            <a:pPr lvl="1">
              <a:buFont typeface="Courier New" pitchFamily="49" charset="0"/>
              <a:buChar char="o"/>
            </a:pPr>
            <a:r>
              <a:rPr lang="en-US" sz="2000" dirty="0" err="1" smtClean="0"/>
              <a:t>Colour</a:t>
            </a:r>
            <a:endParaRPr lang="en-US" sz="2000" dirty="0"/>
          </a:p>
          <a:p>
            <a:pPr lvl="1">
              <a:buFont typeface="Courier New" pitchFamily="49" charset="0"/>
              <a:buChar char="o"/>
            </a:pPr>
            <a:r>
              <a:rPr lang="en-US" sz="2400" dirty="0" smtClean="0"/>
              <a:t>Tenderness</a:t>
            </a:r>
            <a:endParaRPr lang="en-US" dirty="0"/>
          </a:p>
          <a:p>
            <a:pPr lvl="1">
              <a:buFont typeface="Courier New" pitchFamily="49" charset="0"/>
              <a:buChar char="o"/>
            </a:pPr>
            <a:r>
              <a:rPr lang="en-US" sz="2400" dirty="0" smtClean="0"/>
              <a:t>Temperature</a:t>
            </a:r>
            <a:endParaRPr lang="en-US" dirty="0"/>
          </a:p>
          <a:p>
            <a:pPr lvl="1">
              <a:buFont typeface="Courier New" pitchFamily="49" charset="0"/>
              <a:buChar char="o"/>
            </a:pPr>
            <a:r>
              <a:rPr lang="en-US" sz="2400" dirty="0" smtClean="0"/>
              <a:t>Shape</a:t>
            </a:r>
            <a:endParaRPr lang="en-US" dirty="0"/>
          </a:p>
          <a:p>
            <a:pPr lvl="1">
              <a:buFont typeface="Courier New" pitchFamily="49" charset="0"/>
              <a:buChar char="o"/>
            </a:pPr>
            <a:r>
              <a:rPr lang="en-US" sz="2400" dirty="0" smtClean="0"/>
              <a:t>Size</a:t>
            </a:r>
            <a:endParaRPr lang="en-US" dirty="0"/>
          </a:p>
          <a:p>
            <a:pPr lvl="1">
              <a:buFont typeface="Courier New" pitchFamily="49" charset="0"/>
              <a:buChar char="o"/>
            </a:pPr>
            <a:r>
              <a:rPr lang="en-US" sz="2400" dirty="0" smtClean="0"/>
              <a:t>State </a:t>
            </a:r>
            <a:r>
              <a:rPr lang="en-US" sz="2400" dirty="0"/>
              <a:t>of local tissues, including pulses - if cannot feel pulses then use Doppler</a:t>
            </a:r>
          </a:p>
          <a:p>
            <a:endParaRPr lang="en-US" dirty="0"/>
          </a:p>
        </p:txBody>
      </p:sp>
      <p:sp>
        <p:nvSpPr>
          <p:cNvPr id="6" name="Content Placeholder 5"/>
          <p:cNvSpPr>
            <a:spLocks noGrp="1"/>
          </p:cNvSpPr>
          <p:nvPr>
            <p:ph sz="half" idx="2"/>
          </p:nvPr>
        </p:nvSpPr>
        <p:spPr>
          <a:xfrm>
            <a:off x="6172200" y="1825625"/>
            <a:ext cx="5759970" cy="4351338"/>
          </a:xfrm>
        </p:spPr>
        <p:txBody>
          <a:bodyPr>
            <a:normAutofit/>
          </a:bodyPr>
          <a:lstStyle/>
          <a:p>
            <a:pPr>
              <a:buFont typeface="Wingdings" pitchFamily="2" charset="2"/>
              <a:buChar char="ü"/>
            </a:pPr>
            <a:r>
              <a:rPr lang="en-US" dirty="0" smtClean="0"/>
              <a:t>Specific </a:t>
            </a:r>
            <a:r>
              <a:rPr lang="en-US" dirty="0"/>
              <a:t>to the ulcer:</a:t>
            </a:r>
          </a:p>
          <a:p>
            <a:pPr lvl="2">
              <a:buFont typeface="Wingdings" pitchFamily="2" charset="2"/>
              <a:buChar char="Ø"/>
            </a:pPr>
            <a:r>
              <a:rPr lang="en-US" sz="2400" dirty="0" smtClean="0"/>
              <a:t>Base</a:t>
            </a:r>
          </a:p>
          <a:p>
            <a:pPr lvl="2">
              <a:buFont typeface="Wingdings" pitchFamily="2" charset="2"/>
              <a:buChar char="Ø"/>
            </a:pPr>
            <a:r>
              <a:rPr lang="en-US" sz="2400" dirty="0" smtClean="0"/>
              <a:t>Edge</a:t>
            </a:r>
          </a:p>
          <a:p>
            <a:pPr lvl="2">
              <a:buFont typeface="Wingdings" pitchFamily="2" charset="2"/>
              <a:buChar char="Ø"/>
            </a:pPr>
            <a:r>
              <a:rPr lang="en-US" sz="2400" dirty="0" smtClean="0"/>
              <a:t>Depth</a:t>
            </a:r>
            <a:endParaRPr lang="en-US" sz="2400" dirty="0"/>
          </a:p>
          <a:p>
            <a:pPr lvl="2">
              <a:buFont typeface="Wingdings" pitchFamily="2" charset="2"/>
              <a:buChar char="Ø"/>
            </a:pPr>
            <a:r>
              <a:rPr lang="en-US" sz="2400" dirty="0" smtClean="0"/>
              <a:t>Discharge</a:t>
            </a:r>
          </a:p>
          <a:p>
            <a:pPr lvl="2">
              <a:buFont typeface="Wingdings" pitchFamily="2" charset="2"/>
              <a:buChar char="Ø"/>
            </a:pPr>
            <a:r>
              <a:rPr lang="en-US" sz="2400" dirty="0" smtClean="0"/>
              <a:t>Relationship </a:t>
            </a:r>
            <a:r>
              <a:rPr lang="en-US" sz="2400" dirty="0"/>
              <a:t>to other </a:t>
            </a:r>
            <a:r>
              <a:rPr lang="en-US" sz="2400" dirty="0" smtClean="0"/>
              <a:t>structures</a:t>
            </a:r>
          </a:p>
          <a:p>
            <a:pPr lvl="2">
              <a:buFont typeface="Wingdings" pitchFamily="2" charset="2"/>
              <a:buChar char="Ø"/>
            </a:pPr>
            <a:r>
              <a:rPr lang="en-US" sz="2400" dirty="0" smtClean="0"/>
              <a:t>Lymph </a:t>
            </a:r>
            <a:r>
              <a:rPr lang="en-US" sz="2400" dirty="0"/>
              <a:t>nodes</a:t>
            </a:r>
          </a:p>
          <a:p>
            <a:endParaRPr lang="en-US" dirty="0"/>
          </a:p>
        </p:txBody>
      </p:sp>
    </p:spTree>
    <p:extLst>
      <p:ext uri="{BB962C8B-B14F-4D97-AF65-F5344CB8AC3E}">
        <p14:creationId xmlns:p14="http://schemas.microsoft.com/office/powerpoint/2010/main" val="1419022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Surrounding region:</a:t>
            </a:r>
            <a:endParaRPr lang="en-US" dirty="0"/>
          </a:p>
          <a:p>
            <a:pPr>
              <a:buFont typeface="Wingdings" pitchFamily="2" charset="2"/>
              <a:buChar char="v"/>
            </a:pPr>
            <a:r>
              <a:rPr lang="en-US" dirty="0" smtClean="0"/>
              <a:t>For </a:t>
            </a:r>
            <a:r>
              <a:rPr lang="en-US" dirty="0"/>
              <a:t>pain, </a:t>
            </a:r>
            <a:r>
              <a:rPr lang="en-US" dirty="0" err="1"/>
              <a:t>oedema</a:t>
            </a:r>
            <a:r>
              <a:rPr lang="en-US" dirty="0"/>
              <a:t>, erythema, warmth, induration, discoloration, maceration, dryness, scarring from previous wounds, hair pattern, gangrenous digits, clubbing, cyanosis, capillary refill, and varicose veins.</a:t>
            </a:r>
          </a:p>
          <a:p>
            <a:endParaRPr lang="en-US" dirty="0"/>
          </a:p>
        </p:txBody>
      </p:sp>
    </p:spTree>
    <p:extLst>
      <p:ext uri="{BB962C8B-B14F-4D97-AF65-F5344CB8AC3E}">
        <p14:creationId xmlns:p14="http://schemas.microsoft.com/office/powerpoint/2010/main" val="3032180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itchFamily="34" charset="0"/>
              </a:rPr>
              <a:t>Investigations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evaluation of patients with venous ulceration primarily includes noninvasive methods to elucidate the distribution and extent of pathology. </a:t>
            </a:r>
          </a:p>
          <a:p>
            <a:r>
              <a:rPr lang="en-US" dirty="0" smtClean="0"/>
              <a:t>Duplex </a:t>
            </a:r>
            <a:r>
              <a:rPr lang="en-US" dirty="0"/>
              <a:t>ultrasound is the first line of investigation, as it provides assessment of both reflux and obstruction conditions. </a:t>
            </a:r>
            <a:endParaRPr lang="en-US" dirty="0" smtClean="0"/>
          </a:p>
          <a:p>
            <a:r>
              <a:rPr lang="en-US" dirty="0" smtClean="0"/>
              <a:t>In </a:t>
            </a:r>
            <a:r>
              <a:rPr lang="en-US" dirty="0"/>
              <a:t>patients with </a:t>
            </a:r>
            <a:r>
              <a:rPr lang="en-US" dirty="0" err="1"/>
              <a:t>iliofemoral</a:t>
            </a:r>
            <a:r>
              <a:rPr lang="en-US" dirty="0"/>
              <a:t> pathology, axial imaging with computed tomography scan or magnetic resonance imaging should be performed. </a:t>
            </a:r>
            <a:endParaRPr lang="en-US" dirty="0" smtClean="0"/>
          </a:p>
          <a:p>
            <a:r>
              <a:rPr lang="en-US" dirty="0" smtClean="0"/>
              <a:t>If </a:t>
            </a:r>
            <a:r>
              <a:rPr lang="en-US" dirty="0"/>
              <a:t>the treatment of </a:t>
            </a:r>
            <a:r>
              <a:rPr lang="en-US" dirty="0" err="1"/>
              <a:t>iliofemoral</a:t>
            </a:r>
            <a:r>
              <a:rPr lang="en-US" dirty="0"/>
              <a:t> vein obstruction is warranted, then invasive assessment using venography and/or intravascular ultrasound should be used to guide the interventional procedure. </a:t>
            </a:r>
          </a:p>
        </p:txBody>
      </p:sp>
    </p:spTree>
    <p:extLst>
      <p:ext uri="{BB962C8B-B14F-4D97-AF65-F5344CB8AC3E}">
        <p14:creationId xmlns:p14="http://schemas.microsoft.com/office/powerpoint/2010/main" val="3417476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Venous valve reflux can be identified and accurately characterized by duplex ultrasound, whereas the ultrasound assessment of functional abnormality associated with obstruction is less reliable. </a:t>
            </a:r>
            <a:endParaRPr lang="en-US" dirty="0" smtClean="0"/>
          </a:p>
          <a:p>
            <a:r>
              <a:rPr lang="en-US" dirty="0" smtClean="0"/>
              <a:t>In </a:t>
            </a:r>
            <a:r>
              <a:rPr lang="en-US" dirty="0"/>
              <a:t>patients with ulceration, the evaluation for and treatment of proximal venous obstruction has resulted in improved ulcer healing.</a:t>
            </a:r>
          </a:p>
          <a:p>
            <a:endParaRPr lang="en-US" dirty="0"/>
          </a:p>
        </p:txBody>
      </p:sp>
    </p:spTree>
    <p:extLst>
      <p:ext uri="{BB962C8B-B14F-4D97-AF65-F5344CB8AC3E}">
        <p14:creationId xmlns:p14="http://schemas.microsoft.com/office/powerpoint/2010/main" val="2207041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FF0000"/>
                </a:solidFill>
                <a:latin typeface="Arial Black" pitchFamily="34" charset="0"/>
              </a:rPr>
              <a:t>Nonsurgical Treatment</a:t>
            </a:r>
          </a:p>
        </p:txBody>
      </p:sp>
      <p:sp>
        <p:nvSpPr>
          <p:cNvPr id="5" name="Content Placeholder 4"/>
          <p:cNvSpPr>
            <a:spLocks noGrp="1"/>
          </p:cNvSpPr>
          <p:nvPr>
            <p:ph idx="1"/>
          </p:nvPr>
        </p:nvSpPr>
        <p:spPr/>
        <p:txBody>
          <a:bodyPr>
            <a:normAutofit fontScale="92500" lnSpcReduction="10000"/>
          </a:bodyPr>
          <a:lstStyle/>
          <a:p>
            <a:endParaRPr lang="en-US" dirty="0"/>
          </a:p>
          <a:p>
            <a:r>
              <a:rPr lang="en-US" b="1" dirty="0" smtClean="0"/>
              <a:t>Infected ulcers:</a:t>
            </a:r>
            <a:endParaRPr lang="en-US" b="1" dirty="0"/>
          </a:p>
          <a:p>
            <a:pPr lvl="1">
              <a:buFont typeface="Courier New" pitchFamily="49" charset="0"/>
              <a:buChar char="o"/>
            </a:pPr>
            <a:r>
              <a:rPr lang="en-US" dirty="0" smtClean="0"/>
              <a:t>Necessitate </a:t>
            </a:r>
            <a:r>
              <a:rPr lang="en-US" dirty="0"/>
              <a:t>treatment of the infection </a:t>
            </a:r>
            <a:r>
              <a:rPr lang="en-US" dirty="0" smtClean="0"/>
              <a:t>first.</a:t>
            </a:r>
          </a:p>
          <a:p>
            <a:pPr lvl="1">
              <a:buFont typeface="Courier New" pitchFamily="49" charset="0"/>
              <a:buChar char="o"/>
            </a:pPr>
            <a:r>
              <a:rPr lang="en-US" dirty="0" smtClean="0"/>
              <a:t>Staphylococcus </a:t>
            </a:r>
            <a:r>
              <a:rPr lang="en-US" dirty="0" err="1"/>
              <a:t>aureus</a:t>
            </a:r>
            <a:r>
              <a:rPr lang="en-US" dirty="0"/>
              <a:t>, Streptococcus </a:t>
            </a:r>
            <a:r>
              <a:rPr lang="en-US" dirty="0" err="1"/>
              <a:t>pyogenes</a:t>
            </a:r>
            <a:r>
              <a:rPr lang="en-US" dirty="0"/>
              <a:t>, and Pseudomonas species are responsible for most </a:t>
            </a:r>
            <a:r>
              <a:rPr lang="en-US" dirty="0" smtClean="0"/>
              <a:t>infections.</a:t>
            </a:r>
          </a:p>
          <a:p>
            <a:pPr lvl="1">
              <a:buFont typeface="Courier New" pitchFamily="49" charset="0"/>
              <a:buChar char="o"/>
            </a:pPr>
            <a:r>
              <a:rPr lang="en-US" dirty="0" smtClean="0"/>
              <a:t>Usually </a:t>
            </a:r>
            <a:r>
              <a:rPr lang="en-US" dirty="0"/>
              <a:t>treated with local wound care, wet-to-dry dressings, and oral </a:t>
            </a:r>
            <a:r>
              <a:rPr lang="en-US" dirty="0" smtClean="0"/>
              <a:t>antibiotics.</a:t>
            </a:r>
          </a:p>
          <a:p>
            <a:pPr lvl="1">
              <a:buFont typeface="Courier New" pitchFamily="49" charset="0"/>
              <a:buChar char="o"/>
            </a:pPr>
            <a:r>
              <a:rPr lang="en-US" dirty="0" smtClean="0"/>
              <a:t>Topical </a:t>
            </a:r>
            <a:r>
              <a:rPr lang="en-US" dirty="0"/>
              <a:t>antiseptics should be </a:t>
            </a:r>
            <a:r>
              <a:rPr lang="en-US" dirty="0" smtClean="0"/>
              <a:t>avoided.</a:t>
            </a:r>
          </a:p>
          <a:p>
            <a:pPr lvl="1">
              <a:buFont typeface="Courier New" pitchFamily="49" charset="0"/>
              <a:buChar char="o"/>
            </a:pPr>
            <a:r>
              <a:rPr lang="en-US" dirty="0" smtClean="0"/>
              <a:t>Severe </a:t>
            </a:r>
            <a:r>
              <a:rPr lang="en-US" dirty="0"/>
              <a:t>infections require intravenous </a:t>
            </a:r>
            <a:r>
              <a:rPr lang="en-US" dirty="0" smtClean="0"/>
              <a:t>antibiotics.</a:t>
            </a:r>
          </a:p>
          <a:p>
            <a:r>
              <a:rPr lang="en-US" b="1" dirty="0" smtClean="0"/>
              <a:t>Leg elevation:</a:t>
            </a:r>
            <a:endParaRPr lang="en-US" b="1" dirty="0"/>
          </a:p>
          <a:p>
            <a:pPr lvl="1">
              <a:buFont typeface="Courier New" pitchFamily="49" charset="0"/>
              <a:buChar char="o"/>
            </a:pPr>
            <a:r>
              <a:rPr lang="en-US" dirty="0"/>
              <a:t>Leg elevation can temporarily decrease edema and should be instituted when swelling occurs. </a:t>
            </a:r>
            <a:endParaRPr lang="en-US" dirty="0" smtClean="0"/>
          </a:p>
          <a:p>
            <a:pPr lvl="1">
              <a:buFont typeface="Courier New" pitchFamily="49" charset="0"/>
              <a:buChar char="o"/>
            </a:pPr>
            <a:r>
              <a:rPr lang="en-US" dirty="0" smtClean="0"/>
              <a:t>This </a:t>
            </a:r>
            <a:r>
              <a:rPr lang="en-US" dirty="0"/>
              <a:t>should be done before a patient is fitted for stockings or boots.</a:t>
            </a:r>
          </a:p>
          <a:p>
            <a:pPr lvl="1">
              <a:buFont typeface="Courier New" pitchFamily="49" charset="0"/>
              <a:buChar char="o"/>
            </a:pPr>
            <a:endParaRPr lang="en-US" dirty="0"/>
          </a:p>
          <a:p>
            <a:endParaRPr lang="en-US" dirty="0"/>
          </a:p>
        </p:txBody>
      </p:sp>
    </p:spTree>
    <p:extLst>
      <p:ext uri="{BB962C8B-B14F-4D97-AF65-F5344CB8AC3E}">
        <p14:creationId xmlns:p14="http://schemas.microsoft.com/office/powerpoint/2010/main" val="91126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b="1" dirty="0">
              <a:latin typeface="Arial Black" pitchFamily="34" charset="0"/>
            </a:endParaRPr>
          </a:p>
        </p:txBody>
      </p:sp>
      <p:sp>
        <p:nvSpPr>
          <p:cNvPr id="3" name="Content Placeholder 2"/>
          <p:cNvSpPr>
            <a:spLocks noGrp="1"/>
          </p:cNvSpPr>
          <p:nvPr>
            <p:ph idx="1"/>
          </p:nvPr>
        </p:nvSpPr>
        <p:spPr/>
        <p:txBody>
          <a:bodyPr/>
          <a:lstStyle/>
          <a:p>
            <a:pPr marL="0" indent="0">
              <a:buNone/>
            </a:pPr>
            <a:r>
              <a:rPr lang="en-US" b="1" dirty="0"/>
              <a:t>Surgical anatomy of venous system of lower </a:t>
            </a:r>
            <a:r>
              <a:rPr lang="en-US" b="1" dirty="0" smtClean="0"/>
              <a:t>limb:</a:t>
            </a:r>
          </a:p>
          <a:p>
            <a:pPr marL="0" indent="0">
              <a:buNone/>
            </a:pPr>
            <a:r>
              <a:rPr lang="en-US" dirty="0"/>
              <a:t>Divided into three systems:- </a:t>
            </a:r>
          </a:p>
          <a:p>
            <a:pPr marL="0" indent="0">
              <a:buNone/>
            </a:pPr>
            <a:r>
              <a:rPr lang="en-US" dirty="0"/>
              <a:t>1. Superficial venous system</a:t>
            </a:r>
          </a:p>
          <a:p>
            <a:pPr marL="0" indent="0">
              <a:buNone/>
            </a:pPr>
            <a:r>
              <a:rPr lang="en-US" dirty="0"/>
              <a:t>2. Perforators</a:t>
            </a:r>
          </a:p>
          <a:p>
            <a:pPr marL="0" indent="0">
              <a:buNone/>
            </a:pPr>
            <a:r>
              <a:rPr lang="en-US" dirty="0"/>
              <a:t>3. Deep venous system</a:t>
            </a:r>
          </a:p>
          <a:p>
            <a:pPr marL="0" indent="0">
              <a:buNone/>
            </a:pPr>
            <a:endParaRPr lang="en-US" dirty="0"/>
          </a:p>
        </p:txBody>
      </p:sp>
    </p:spTree>
    <p:extLst>
      <p:ext uri="{BB962C8B-B14F-4D97-AF65-F5344CB8AC3E}">
        <p14:creationId xmlns:p14="http://schemas.microsoft.com/office/powerpoint/2010/main" val="1606003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Black" pitchFamily="34" charset="0"/>
              </a:rPr>
              <a:t>Compression </a:t>
            </a:r>
            <a:r>
              <a:rPr lang="en-US" b="1" dirty="0" smtClean="0">
                <a:solidFill>
                  <a:srgbClr val="FF0000"/>
                </a:solidFill>
                <a:latin typeface="Arial Black" pitchFamily="34" charset="0"/>
              </a:rPr>
              <a:t>therapy</a:t>
            </a:r>
            <a:endParaRPr lang="en-US" b="1" dirty="0">
              <a:solidFill>
                <a:srgbClr val="FF0000"/>
              </a:solidFill>
              <a:latin typeface="Arial Black" pitchFamily="34" charset="0"/>
            </a:endParaRPr>
          </a:p>
        </p:txBody>
      </p:sp>
      <p:sp>
        <p:nvSpPr>
          <p:cNvPr id="3" name="Content Placeholder 2"/>
          <p:cNvSpPr>
            <a:spLocks noGrp="1"/>
          </p:cNvSpPr>
          <p:nvPr>
            <p:ph idx="1"/>
          </p:nvPr>
        </p:nvSpPr>
        <p:spPr>
          <a:xfrm>
            <a:off x="838200" y="1738859"/>
            <a:ext cx="10515600" cy="4991724"/>
          </a:xfrm>
        </p:spPr>
        <p:txBody>
          <a:bodyPr>
            <a:normAutofit/>
          </a:bodyPr>
          <a:lstStyle/>
          <a:p>
            <a:pPr marL="0" indent="0">
              <a:buNone/>
            </a:pPr>
            <a:r>
              <a:rPr lang="en-US" dirty="0" smtClean="0"/>
              <a:t>Compression therapy is the primary treatment for CVI.</a:t>
            </a:r>
          </a:p>
          <a:p>
            <a:r>
              <a:rPr lang="en-US" b="1" dirty="0" smtClean="0"/>
              <a:t>Elastic </a:t>
            </a:r>
            <a:r>
              <a:rPr lang="en-US" b="1" dirty="0"/>
              <a:t>compression </a:t>
            </a:r>
            <a:r>
              <a:rPr lang="en-US" b="1" dirty="0" smtClean="0"/>
              <a:t>stockings:</a:t>
            </a:r>
            <a:endParaRPr lang="en-US" b="1" dirty="0"/>
          </a:p>
          <a:p>
            <a:pPr lvl="2">
              <a:buFont typeface="Wingdings" pitchFamily="2" charset="2"/>
              <a:buChar char="ü"/>
            </a:pPr>
            <a:r>
              <a:rPr lang="en-US" sz="2400" dirty="0" smtClean="0"/>
              <a:t>Fitted </a:t>
            </a:r>
            <a:r>
              <a:rPr lang="en-US" sz="2400" dirty="0"/>
              <a:t>to provide a compression gradient from 30 to 40 mm Hg, with the greatest compression at the </a:t>
            </a:r>
            <a:r>
              <a:rPr lang="en-US" sz="2400" dirty="0" smtClean="0"/>
              <a:t>ankle.</a:t>
            </a:r>
          </a:p>
          <a:p>
            <a:pPr lvl="2">
              <a:buFont typeface="Wingdings" pitchFamily="2" charset="2"/>
              <a:buChar char="ü"/>
            </a:pPr>
            <a:r>
              <a:rPr lang="en-US" sz="2400" dirty="0" smtClean="0"/>
              <a:t>Donned </a:t>
            </a:r>
            <a:r>
              <a:rPr lang="en-US" sz="2400" dirty="0"/>
              <a:t>on arising from bed and removed at </a:t>
            </a:r>
            <a:r>
              <a:rPr lang="en-US" sz="2400" dirty="0" smtClean="0"/>
              <a:t>bedtime.</a:t>
            </a:r>
          </a:p>
          <a:p>
            <a:pPr lvl="2">
              <a:buFont typeface="Wingdings" pitchFamily="2" charset="2"/>
              <a:buChar char="ü"/>
            </a:pPr>
            <a:r>
              <a:rPr lang="en-US" sz="2400" dirty="0" smtClean="0"/>
              <a:t>Effective </a:t>
            </a:r>
            <a:r>
              <a:rPr lang="en-US" sz="2400" dirty="0"/>
              <a:t>in healing ulcers but can take months to obtain good </a:t>
            </a:r>
            <a:r>
              <a:rPr lang="en-US" sz="2400" dirty="0" smtClean="0"/>
              <a:t>results.</a:t>
            </a:r>
          </a:p>
          <a:p>
            <a:pPr lvl="2">
              <a:buFont typeface="Wingdings" pitchFamily="2" charset="2"/>
              <a:buChar char="ü"/>
            </a:pPr>
            <a:r>
              <a:rPr lang="en-US" sz="2400" dirty="0" smtClean="0"/>
              <a:t>Stockings </a:t>
            </a:r>
            <a:r>
              <a:rPr lang="en-US" sz="2400" dirty="0"/>
              <a:t>do not correct the abnormal venous hemodynamics and must be worn after the ulcer has healed to prevent </a:t>
            </a:r>
            <a:r>
              <a:rPr lang="en-US" sz="2400" dirty="0" smtClean="0"/>
              <a:t>recurrence.</a:t>
            </a:r>
          </a:p>
          <a:p>
            <a:pPr lvl="2">
              <a:buFont typeface="Wingdings" pitchFamily="2" charset="2"/>
              <a:buChar char="ü"/>
            </a:pPr>
            <a:r>
              <a:rPr lang="en-US" sz="2400" dirty="0" smtClean="0"/>
              <a:t>Principal </a:t>
            </a:r>
            <a:r>
              <a:rPr lang="en-US" sz="2400" dirty="0"/>
              <a:t>drawback is patient compliance</a:t>
            </a:r>
            <a:r>
              <a:rPr lang="en-US" sz="2400" dirty="0" smtClean="0"/>
              <a:t>.</a:t>
            </a:r>
            <a:endParaRPr lang="en-US" sz="2400" dirty="0"/>
          </a:p>
        </p:txBody>
      </p:sp>
    </p:spTree>
    <p:extLst>
      <p:ext uri="{BB962C8B-B14F-4D97-AF65-F5344CB8AC3E}">
        <p14:creationId xmlns:p14="http://schemas.microsoft.com/office/powerpoint/2010/main" val="1443227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Unna boots:</a:t>
            </a:r>
          </a:p>
          <a:p>
            <a:r>
              <a:rPr lang="en-US" dirty="0"/>
              <a:t>Paste gauze compression dressings that contain zinc oxide, calamine, and glycerin.</a:t>
            </a:r>
          </a:p>
          <a:p>
            <a:r>
              <a:rPr lang="en-US" dirty="0"/>
              <a:t>Used to help prevent further skin breakdown.</a:t>
            </a:r>
          </a:p>
          <a:p>
            <a:r>
              <a:rPr lang="en-US" dirty="0"/>
              <a:t>Provide </a:t>
            </a:r>
            <a:r>
              <a:rPr lang="en-US" dirty="0" err="1"/>
              <a:t>nonelastic</a:t>
            </a:r>
            <a:r>
              <a:rPr lang="en-US" dirty="0"/>
              <a:t> compression therapy.</a:t>
            </a:r>
          </a:p>
          <a:p>
            <a:r>
              <a:rPr lang="en-US" dirty="0"/>
              <a:t>Changed once or twice a week.</a:t>
            </a:r>
          </a:p>
          <a:p>
            <a:r>
              <a:rPr lang="en-US" dirty="0"/>
              <a:t>Healing time for ulcers is less than that of elastic compression alone.</a:t>
            </a:r>
          </a:p>
          <a:p>
            <a:endParaRPr lang="en-US" dirty="0"/>
          </a:p>
          <a:p>
            <a:endParaRPr lang="en-US" dirty="0"/>
          </a:p>
        </p:txBody>
      </p:sp>
    </p:spTree>
    <p:extLst>
      <p:ext uri="{BB962C8B-B14F-4D97-AF65-F5344CB8AC3E}">
        <p14:creationId xmlns:p14="http://schemas.microsoft.com/office/powerpoint/2010/main" val="4089703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Pneumatic compression devices:</a:t>
            </a:r>
          </a:p>
          <a:p>
            <a:r>
              <a:rPr lang="en-US" dirty="0"/>
              <a:t>Provide dynamic sequential compression.</a:t>
            </a:r>
          </a:p>
          <a:p>
            <a:r>
              <a:rPr lang="en-US" dirty="0"/>
              <a:t>Used primarily in the prevention of deep vein thrombi in hospitalized patients.</a:t>
            </a:r>
          </a:p>
          <a:p>
            <a:r>
              <a:rPr lang="en-US" dirty="0"/>
              <a:t>Also used successfully to treat venous insufficiency.</a:t>
            </a:r>
          </a:p>
          <a:p>
            <a:endParaRPr lang="en-US" dirty="0"/>
          </a:p>
        </p:txBody>
      </p:sp>
    </p:spTree>
    <p:extLst>
      <p:ext uri="{BB962C8B-B14F-4D97-AF65-F5344CB8AC3E}">
        <p14:creationId xmlns:p14="http://schemas.microsoft.com/office/powerpoint/2010/main" val="3661668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Black" pitchFamily="34" charset="0"/>
              </a:rPr>
              <a:t>Topical medications</a:t>
            </a:r>
            <a:r>
              <a:rPr lang="en-US" dirty="0"/>
              <a:t/>
            </a:r>
            <a:br>
              <a:rPr lang="en-US" dirty="0"/>
            </a:br>
            <a:endParaRPr lang="en-US" dirty="0"/>
          </a:p>
        </p:txBody>
      </p:sp>
      <p:sp>
        <p:nvSpPr>
          <p:cNvPr id="3" name="Content Placeholder 2"/>
          <p:cNvSpPr>
            <a:spLocks noGrp="1"/>
          </p:cNvSpPr>
          <p:nvPr>
            <p:ph idx="1"/>
          </p:nvPr>
        </p:nvSpPr>
        <p:spPr>
          <a:xfrm>
            <a:off x="239843" y="1825625"/>
            <a:ext cx="11542425" cy="4351338"/>
          </a:xfrm>
        </p:spPr>
        <p:txBody>
          <a:bodyPr/>
          <a:lstStyle/>
          <a:p>
            <a:r>
              <a:rPr lang="en-US" dirty="0" smtClean="0"/>
              <a:t>Largely </a:t>
            </a:r>
            <a:r>
              <a:rPr lang="en-US" dirty="0"/>
              <a:t>ineffective as a stand-alone therapy for venous stasis </a:t>
            </a:r>
            <a:r>
              <a:rPr lang="en-US" dirty="0" smtClean="0"/>
              <a:t>ulcers</a:t>
            </a:r>
            <a:endParaRPr lang="en-US" dirty="0"/>
          </a:p>
          <a:p>
            <a:r>
              <a:rPr lang="en-US" dirty="0" smtClean="0"/>
              <a:t>Topical </a:t>
            </a:r>
            <a:r>
              <a:rPr lang="en-US" dirty="0"/>
              <a:t>therapy is directed at absorbing wound drainage and avoiding desiccation of the </a:t>
            </a:r>
            <a:r>
              <a:rPr lang="en-US" dirty="0" smtClean="0"/>
              <a:t>wound</a:t>
            </a:r>
            <a:endParaRPr lang="en-US" dirty="0"/>
          </a:p>
          <a:p>
            <a:r>
              <a:rPr lang="en-US" dirty="0" smtClean="0"/>
              <a:t>Antiseptics </a:t>
            </a:r>
            <a:r>
              <a:rPr lang="en-US" dirty="0"/>
              <a:t>can be counterproductive. Hydrogen peroxide, </a:t>
            </a:r>
            <a:r>
              <a:rPr lang="en-US" dirty="0" err="1"/>
              <a:t>povidone</a:t>
            </a:r>
            <a:r>
              <a:rPr lang="en-US" dirty="0"/>
              <a:t>-iodine, acetic acid, and sodium hypochlorite are toxic to cultured fibroblasts and should be used for the shortest duration necessary to control ulcer </a:t>
            </a:r>
            <a:r>
              <a:rPr lang="en-US" dirty="0" smtClean="0"/>
              <a:t>infection</a:t>
            </a:r>
            <a:endParaRPr lang="en-US" dirty="0" smtClean="0"/>
          </a:p>
          <a:p>
            <a:r>
              <a:rPr lang="en-US" dirty="0" smtClean="0"/>
              <a:t>Biological </a:t>
            </a:r>
            <a:r>
              <a:rPr lang="en-US" dirty="0" smtClean="0"/>
              <a:t>dressing</a:t>
            </a:r>
            <a:endParaRPr lang="en-US" dirty="0" smtClean="0"/>
          </a:p>
          <a:p>
            <a:r>
              <a:rPr lang="en-US" dirty="0" smtClean="0"/>
              <a:t>NPWT</a:t>
            </a:r>
            <a:endParaRPr lang="en-US" dirty="0"/>
          </a:p>
          <a:p>
            <a:endParaRPr lang="en-US" dirty="0"/>
          </a:p>
        </p:txBody>
      </p:sp>
    </p:spTree>
    <p:extLst>
      <p:ext uri="{BB962C8B-B14F-4D97-AF65-F5344CB8AC3E}">
        <p14:creationId xmlns:p14="http://schemas.microsoft.com/office/powerpoint/2010/main" val="43740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Arial Black" pitchFamily="34" charset="0"/>
              </a:rPr>
              <a:t>Surgical </a:t>
            </a:r>
            <a:r>
              <a:rPr lang="en-US" b="1" dirty="0">
                <a:solidFill>
                  <a:srgbClr val="FF0000"/>
                </a:solidFill>
                <a:latin typeface="Arial Black" pitchFamily="34" charset="0"/>
              </a:rPr>
              <a:t>Therapy</a:t>
            </a:r>
          </a:p>
        </p:txBody>
      </p:sp>
      <p:sp>
        <p:nvSpPr>
          <p:cNvPr id="3" name="Content Placeholder 2"/>
          <p:cNvSpPr>
            <a:spLocks noGrp="1"/>
          </p:cNvSpPr>
          <p:nvPr>
            <p:ph idx="1"/>
          </p:nvPr>
        </p:nvSpPr>
        <p:spPr>
          <a:xfrm>
            <a:off x="838200" y="2488367"/>
            <a:ext cx="10515600" cy="3688596"/>
          </a:xfrm>
        </p:spPr>
        <p:txBody>
          <a:bodyPr/>
          <a:lstStyle/>
          <a:p>
            <a:r>
              <a:rPr lang="en-US" dirty="0" smtClean="0"/>
              <a:t>Wound debridement</a:t>
            </a:r>
          </a:p>
          <a:p>
            <a:r>
              <a:rPr lang="en-US" dirty="0" smtClean="0"/>
              <a:t>Skin grafting</a:t>
            </a:r>
            <a:endParaRPr lang="en-US" dirty="0"/>
          </a:p>
        </p:txBody>
      </p:sp>
    </p:spTree>
    <p:extLst>
      <p:ext uri="{BB962C8B-B14F-4D97-AF65-F5344CB8AC3E}">
        <p14:creationId xmlns:p14="http://schemas.microsoft.com/office/powerpoint/2010/main" val="4275452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800" dirty="0" smtClean="0">
              <a:solidFill>
                <a:srgbClr val="FF0000"/>
              </a:solidFill>
              <a:latin typeface="Arial Black" pitchFamily="34" charset="0"/>
            </a:endParaRPr>
          </a:p>
          <a:p>
            <a:pPr marL="0" indent="0">
              <a:buNone/>
            </a:pPr>
            <a:endParaRPr lang="en-US" sz="4800" dirty="0">
              <a:solidFill>
                <a:srgbClr val="FF0000"/>
              </a:solidFill>
              <a:latin typeface="Arial Black" pitchFamily="34" charset="0"/>
            </a:endParaRPr>
          </a:p>
          <a:p>
            <a:pPr marL="0" indent="0" algn="ctr">
              <a:buNone/>
            </a:pPr>
            <a:r>
              <a:rPr lang="en-US" sz="4800" dirty="0" smtClean="0">
                <a:solidFill>
                  <a:srgbClr val="FF0000"/>
                </a:solidFill>
                <a:latin typeface="Arial Black" pitchFamily="34" charset="0"/>
              </a:rPr>
              <a:t>Diabetic </a:t>
            </a:r>
            <a:r>
              <a:rPr lang="en-US" sz="4800" dirty="0">
                <a:solidFill>
                  <a:srgbClr val="FF0000"/>
                </a:solidFill>
                <a:latin typeface="Arial Black" pitchFamily="34" charset="0"/>
              </a:rPr>
              <a:t>foot</a:t>
            </a:r>
          </a:p>
        </p:txBody>
      </p:sp>
    </p:spTree>
    <p:extLst>
      <p:ext uri="{BB962C8B-B14F-4D97-AF65-F5344CB8AC3E}">
        <p14:creationId xmlns:p14="http://schemas.microsoft.com/office/powerpoint/2010/main" val="1122734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Arial Black" pitchFamily="34" charset="0"/>
              </a:rPr>
              <a:t>Pathophysiology</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Diabetic </a:t>
            </a:r>
            <a:r>
              <a:rPr lang="en-US" dirty="0"/>
              <a:t>foot disease involves a complex sequence of changes that lead to the destruction of the foot's function and structure</a:t>
            </a:r>
            <a:r>
              <a:rPr lang="en-US" dirty="0" smtClean="0"/>
              <a:t>.</a:t>
            </a:r>
          </a:p>
          <a:p>
            <a:r>
              <a:rPr lang="en-US" dirty="0" smtClean="0"/>
              <a:t> </a:t>
            </a:r>
            <a:r>
              <a:rPr lang="en-US" dirty="0"/>
              <a:t>Peripheral neuropathy, </a:t>
            </a:r>
            <a:r>
              <a:rPr lang="en-US" dirty="0" err="1" smtClean="0"/>
              <a:t>arthropathy</a:t>
            </a:r>
            <a:r>
              <a:rPr lang="en-US" dirty="0"/>
              <a:t>, arterial insufficiency, and infection are the major derangements underlying diabetic foot disease. </a:t>
            </a:r>
            <a:endParaRPr lang="en-US" dirty="0" smtClean="0"/>
          </a:p>
          <a:p>
            <a:r>
              <a:rPr lang="en-US" dirty="0" smtClean="0"/>
              <a:t>The </a:t>
            </a:r>
            <a:r>
              <a:rPr lang="en-US" dirty="0"/>
              <a:t>final common pathway is often one of ulceration, gangrene, and limb loss. </a:t>
            </a:r>
          </a:p>
          <a:p>
            <a:endParaRPr lang="en-US" dirty="0"/>
          </a:p>
        </p:txBody>
      </p:sp>
    </p:spTree>
    <p:extLst>
      <p:ext uri="{BB962C8B-B14F-4D97-AF65-F5344CB8AC3E}">
        <p14:creationId xmlns:p14="http://schemas.microsoft.com/office/powerpoint/2010/main" val="22829253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3950"/>
          </a:xfrm>
        </p:spPr>
        <p:txBody>
          <a:bodyPr>
            <a:normAutofit fontScale="90000"/>
          </a:bodyPr>
          <a:lstStyle/>
          <a:p>
            <a:r>
              <a:rPr lang="en-US" dirty="0">
                <a:solidFill>
                  <a:srgbClr val="FF0000"/>
                </a:solidFill>
                <a:latin typeface="Arial Black" pitchFamily="34" charset="0"/>
              </a:rPr>
              <a:t>Peripheral Neuropathy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Peripheral </a:t>
            </a:r>
            <a:r>
              <a:rPr lang="en-US" dirty="0"/>
              <a:t>neuropathy is common among diabetics and is the most difficult component of diabetic foot disease to </a:t>
            </a:r>
            <a:r>
              <a:rPr lang="en-US" dirty="0" smtClean="0"/>
              <a:t>treat.</a:t>
            </a:r>
          </a:p>
          <a:p>
            <a:r>
              <a:rPr lang="en-US" dirty="0"/>
              <a:t>S</a:t>
            </a:r>
            <a:r>
              <a:rPr lang="en-US" dirty="0" smtClean="0"/>
              <a:t>everity </a:t>
            </a:r>
            <a:r>
              <a:rPr lang="en-US" dirty="0"/>
              <a:t>ranges from minimal somatosensory changes to total anesthesia with the complete absence of sweating. </a:t>
            </a:r>
            <a:endParaRPr lang="en-US" dirty="0" smtClean="0"/>
          </a:p>
          <a:p>
            <a:r>
              <a:rPr lang="en-US" dirty="0" smtClean="0"/>
              <a:t>Diabetic </a:t>
            </a:r>
            <a:r>
              <a:rPr lang="en-US" dirty="0"/>
              <a:t>neuropathy affects the motor, sensory, and autonomic nervous systems, which leads to multiple pathologic conditions.</a:t>
            </a:r>
          </a:p>
          <a:p>
            <a:endParaRPr lang="en-US" dirty="0"/>
          </a:p>
        </p:txBody>
      </p:sp>
    </p:spTree>
    <p:extLst>
      <p:ext uri="{BB962C8B-B14F-4D97-AF65-F5344CB8AC3E}">
        <p14:creationId xmlns:p14="http://schemas.microsoft.com/office/powerpoint/2010/main" val="19947372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Destruction of </a:t>
            </a:r>
            <a:r>
              <a:rPr lang="en-US" dirty="0" err="1"/>
              <a:t>myelinated</a:t>
            </a:r>
            <a:r>
              <a:rPr lang="en-US" dirty="0"/>
              <a:t> motor fibers produces a motor polyneuropathy that tends to be bilateral and symmetric. </a:t>
            </a:r>
            <a:endParaRPr lang="en-US" dirty="0" smtClean="0"/>
          </a:p>
          <a:p>
            <a:r>
              <a:rPr lang="en-US" dirty="0" smtClean="0"/>
              <a:t>Attenuation </a:t>
            </a:r>
            <a:r>
              <a:rPr lang="en-US" dirty="0"/>
              <a:t>of the Achilles reflex is an early sign of motor neuropathy. </a:t>
            </a:r>
            <a:endParaRPr lang="en-US" dirty="0" smtClean="0"/>
          </a:p>
          <a:p>
            <a:r>
              <a:rPr lang="en-US" dirty="0" smtClean="0"/>
              <a:t>Progression </a:t>
            </a:r>
            <a:r>
              <a:rPr lang="en-US" dirty="0"/>
              <a:t>leads to loss of function and atrophy of the </a:t>
            </a:r>
            <a:r>
              <a:rPr lang="en-US" dirty="0" err="1"/>
              <a:t>lumbricals</a:t>
            </a:r>
            <a:r>
              <a:rPr lang="en-US" dirty="0"/>
              <a:t> and intrinsic muscles of the foot. </a:t>
            </a:r>
            <a:endParaRPr lang="en-US" dirty="0" smtClean="0"/>
          </a:p>
          <a:p>
            <a:r>
              <a:rPr lang="en-US" dirty="0" smtClean="0"/>
              <a:t>Unopposed</a:t>
            </a:r>
            <a:r>
              <a:rPr lang="en-US" dirty="0"/>
              <a:t>, the extrinsic muscles distort the foot, leading to depression of the metatarsal heads, digital contractures, "clawing" of the toes, and a </a:t>
            </a:r>
            <a:r>
              <a:rPr lang="en-US" dirty="0" err="1"/>
              <a:t>varus</a:t>
            </a:r>
            <a:r>
              <a:rPr lang="en-US" dirty="0"/>
              <a:t> malformation. </a:t>
            </a:r>
            <a:endParaRPr lang="en-US" dirty="0" smtClean="0"/>
          </a:p>
          <a:p>
            <a:r>
              <a:rPr lang="en-US" dirty="0" smtClean="0"/>
              <a:t>These </a:t>
            </a:r>
            <a:r>
              <a:rPr lang="en-US" dirty="0"/>
              <a:t>alterations allow pressure points and ulcers to develop over the proximal </a:t>
            </a:r>
            <a:r>
              <a:rPr lang="en-US" dirty="0" err="1"/>
              <a:t>interphalangeal</a:t>
            </a:r>
            <a:r>
              <a:rPr lang="en-US" dirty="0"/>
              <a:t> joints and beneath the metatarsal heads.</a:t>
            </a:r>
          </a:p>
          <a:p>
            <a:pPr marL="0" indent="0">
              <a:buNone/>
            </a:pPr>
            <a:endParaRPr lang="en-US" dirty="0"/>
          </a:p>
        </p:txBody>
      </p:sp>
    </p:spTree>
    <p:extLst>
      <p:ext uri="{BB962C8B-B14F-4D97-AF65-F5344CB8AC3E}">
        <p14:creationId xmlns:p14="http://schemas.microsoft.com/office/powerpoint/2010/main" val="1984070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4695" y="614597"/>
            <a:ext cx="11407515" cy="5876144"/>
          </a:xfrm>
        </p:spPr>
        <p:txBody>
          <a:bodyPr>
            <a:normAutofit lnSpcReduction="10000"/>
          </a:bodyPr>
          <a:lstStyle/>
          <a:p>
            <a:r>
              <a:rPr lang="en-US" dirty="0"/>
              <a:t>Sensory neuropathy involving type A </a:t>
            </a:r>
            <a:r>
              <a:rPr lang="en-US" dirty="0" err="1"/>
              <a:t>myelinated</a:t>
            </a:r>
            <a:r>
              <a:rPr lang="en-US" dirty="0"/>
              <a:t> fibers leads to loss of proprioception, light tough, pressure, and vibration and is noted to develop early. </a:t>
            </a:r>
            <a:endParaRPr lang="en-US" dirty="0" smtClean="0"/>
          </a:p>
          <a:p>
            <a:r>
              <a:rPr lang="en-US" dirty="0" smtClean="0"/>
              <a:t>Compromise </a:t>
            </a:r>
            <a:r>
              <a:rPr lang="en-US" dirty="0"/>
              <a:t>of these nerves leads to an ataxic gate and pressure ulceration</a:t>
            </a:r>
            <a:r>
              <a:rPr lang="en-US" dirty="0" smtClean="0"/>
              <a:t>.</a:t>
            </a:r>
          </a:p>
          <a:p>
            <a:r>
              <a:rPr lang="en-US" dirty="0" smtClean="0"/>
              <a:t> </a:t>
            </a:r>
            <a:r>
              <a:rPr lang="en-US" dirty="0"/>
              <a:t>Loss of type C sensory fibers limits a patient's ability to detect painful or noxious stimuli, which contributes to </a:t>
            </a:r>
            <a:r>
              <a:rPr lang="en-US" dirty="0" err="1"/>
              <a:t>neuroarthropathy</a:t>
            </a:r>
            <a:r>
              <a:rPr lang="en-US" dirty="0"/>
              <a:t>, injuries, and the formation of ulcers. </a:t>
            </a:r>
            <a:endParaRPr lang="en-US" dirty="0" smtClean="0"/>
          </a:p>
          <a:p>
            <a:r>
              <a:rPr lang="en-US" dirty="0" smtClean="0"/>
              <a:t>C </a:t>
            </a:r>
            <a:r>
              <a:rPr lang="en-US" dirty="0"/>
              <a:t>fibers also participate in nociceptive or </a:t>
            </a:r>
            <a:r>
              <a:rPr lang="en-US" dirty="0" err="1"/>
              <a:t>neuroinflammatory</a:t>
            </a:r>
            <a:r>
              <a:rPr lang="en-US" dirty="0"/>
              <a:t> responses that blunt the signs of trauma and infection in diabetic feet. </a:t>
            </a:r>
            <a:endParaRPr lang="en-US" dirty="0" smtClean="0"/>
          </a:p>
          <a:p>
            <a:r>
              <a:rPr lang="en-US" dirty="0" smtClean="0"/>
              <a:t>Sensory </a:t>
            </a:r>
            <a:r>
              <a:rPr lang="en-US" dirty="0"/>
              <a:t>neuropathy can also paradoxically produce pain and </a:t>
            </a:r>
            <a:r>
              <a:rPr lang="en-US" dirty="0" err="1"/>
              <a:t>paresthesias</a:t>
            </a:r>
            <a:r>
              <a:rPr lang="en-US" dirty="0"/>
              <a:t>. </a:t>
            </a:r>
            <a:endParaRPr lang="en-US" dirty="0" smtClean="0"/>
          </a:p>
          <a:p>
            <a:r>
              <a:rPr lang="en-US" dirty="0" smtClean="0"/>
              <a:t>Neuropathic </a:t>
            </a:r>
            <a:r>
              <a:rPr lang="en-US" dirty="0"/>
              <a:t>pain can be severe and quite difficult to differentiate from other foot problems. </a:t>
            </a:r>
            <a:endParaRPr lang="en-US" dirty="0" smtClean="0"/>
          </a:p>
          <a:p>
            <a:r>
              <a:rPr lang="en-US" dirty="0" smtClean="0"/>
              <a:t>Diabetic </a:t>
            </a:r>
            <a:r>
              <a:rPr lang="en-US" dirty="0" err="1"/>
              <a:t>paresthesias</a:t>
            </a:r>
            <a:r>
              <a:rPr lang="en-US" dirty="0"/>
              <a:t> are characterized by hyperesthesia, burning, or tingling sensations and tend to resolve over time.</a:t>
            </a:r>
          </a:p>
          <a:p>
            <a:endParaRPr lang="en-US" dirty="0"/>
          </a:p>
        </p:txBody>
      </p:sp>
    </p:spTree>
    <p:extLst>
      <p:ext uri="{BB962C8B-B14F-4D97-AF65-F5344CB8AC3E}">
        <p14:creationId xmlns:p14="http://schemas.microsoft.com/office/powerpoint/2010/main" val="10902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56943-B4B1-49F5-A6D3-D8672B7AF324}"/>
              </a:ext>
            </a:extLst>
          </p:cNvPr>
          <p:cNvSpPr>
            <a:spLocks noGrp="1"/>
          </p:cNvSpPr>
          <p:nvPr>
            <p:ph type="title"/>
          </p:nvPr>
        </p:nvSpPr>
        <p:spPr>
          <a:xfrm>
            <a:off x="838200" y="365126"/>
            <a:ext cx="10515600" cy="609432"/>
          </a:xfrm>
        </p:spPr>
        <p:txBody>
          <a:bodyPr>
            <a:normAutofit/>
          </a:bodyPr>
          <a:lstStyle/>
          <a:p>
            <a:pPr algn="ctr"/>
            <a:r>
              <a:rPr lang="en-IN" sz="3200" b="1" dirty="0">
                <a:solidFill>
                  <a:srgbClr val="FF0000"/>
                </a:solidFill>
                <a:latin typeface="Arial Black" pitchFamily="34" charset="0"/>
              </a:rPr>
              <a:t>SUPERFICIAL VENOUS SYSTEM</a:t>
            </a:r>
          </a:p>
        </p:txBody>
      </p:sp>
      <p:sp>
        <p:nvSpPr>
          <p:cNvPr id="3" name="Content Placeholder 2">
            <a:extLst>
              <a:ext uri="{FF2B5EF4-FFF2-40B4-BE49-F238E27FC236}">
                <a16:creationId xmlns:a16="http://schemas.microsoft.com/office/drawing/2014/main" xmlns="" id="{7236C57B-79D4-49A7-93CD-DF6FD8ED3085}"/>
              </a:ext>
            </a:extLst>
          </p:cNvPr>
          <p:cNvSpPr>
            <a:spLocks noGrp="1"/>
          </p:cNvSpPr>
          <p:nvPr>
            <p:ph sz="half" idx="1"/>
          </p:nvPr>
        </p:nvSpPr>
        <p:spPr>
          <a:xfrm>
            <a:off x="144379" y="1064385"/>
            <a:ext cx="6340642" cy="5589078"/>
          </a:xfrm>
        </p:spPr>
        <p:txBody>
          <a:bodyPr>
            <a:normAutofit fontScale="25000" lnSpcReduction="20000"/>
          </a:bodyPr>
          <a:lstStyle/>
          <a:p>
            <a:endParaRPr lang="en-IN" dirty="0" smtClean="0"/>
          </a:p>
          <a:p>
            <a:r>
              <a:rPr lang="en-IN" sz="6400" b="1" dirty="0" smtClean="0"/>
              <a:t>Great </a:t>
            </a:r>
            <a:r>
              <a:rPr lang="en-IN" sz="6400" b="1" dirty="0"/>
              <a:t>saphenous </a:t>
            </a:r>
            <a:r>
              <a:rPr lang="en-IN" sz="6400" b="1" dirty="0" smtClean="0"/>
              <a:t>vein</a:t>
            </a:r>
            <a:r>
              <a:rPr lang="en-US" sz="6400" dirty="0" smtClean="0"/>
              <a:t>– </a:t>
            </a:r>
            <a:r>
              <a:rPr lang="en-US" sz="6400" dirty="0"/>
              <a:t>formed by the union of the dorsal digital vein of the great toe and the dorsal venous arch.</a:t>
            </a:r>
          </a:p>
          <a:p>
            <a:r>
              <a:rPr lang="en-US" sz="6400" dirty="0"/>
              <a:t>Ascends anterior to the medial malleolus, posterior to the medial condyle of the femur. It freely communicates with the small saphenous vein.</a:t>
            </a:r>
          </a:p>
          <a:p>
            <a:r>
              <a:rPr lang="en-US" sz="6400" dirty="0"/>
              <a:t>Proximally it traverses the saphenous opening in the fascia to enter the femoral vein.</a:t>
            </a:r>
          </a:p>
          <a:p>
            <a:endParaRPr lang="en-US" sz="6400" dirty="0"/>
          </a:p>
          <a:p>
            <a:pPr marL="0" indent="0">
              <a:buNone/>
            </a:pPr>
            <a:r>
              <a:rPr lang="en-US" sz="6400" b="1" dirty="0" smtClean="0"/>
              <a:t> </a:t>
            </a:r>
            <a:r>
              <a:rPr lang="en-US" sz="6400" b="1" dirty="0"/>
              <a:t>Saphenous opening NAVEL</a:t>
            </a:r>
          </a:p>
          <a:p>
            <a:r>
              <a:rPr lang="en-US" sz="6400" dirty="0"/>
              <a:t>This is a gap in the fascia </a:t>
            </a:r>
            <a:r>
              <a:rPr lang="en-US" sz="6400" dirty="0" err="1"/>
              <a:t>lata</a:t>
            </a:r>
            <a:r>
              <a:rPr lang="en-US" sz="6400" dirty="0"/>
              <a:t> </a:t>
            </a:r>
            <a:r>
              <a:rPr lang="en-US" sz="6400" dirty="0" err="1"/>
              <a:t>infero</a:t>
            </a:r>
            <a:r>
              <a:rPr lang="en-US" sz="6400" dirty="0"/>
              <a:t>-lateral to the inguinal ligament, lateral to the pubic tubercle.</a:t>
            </a:r>
          </a:p>
          <a:p>
            <a:r>
              <a:rPr lang="en-US" sz="6400" dirty="0"/>
              <a:t>Medial margin is smooth</a:t>
            </a:r>
          </a:p>
          <a:p>
            <a:r>
              <a:rPr lang="en-US" sz="6400" dirty="0"/>
              <a:t>Lateral margin is sharp forming the </a:t>
            </a:r>
            <a:r>
              <a:rPr lang="en-US" sz="6400" dirty="0" err="1"/>
              <a:t>falciform</a:t>
            </a:r>
            <a:r>
              <a:rPr lang="en-US" sz="6400" dirty="0"/>
              <a:t> ligament</a:t>
            </a:r>
          </a:p>
          <a:p>
            <a:r>
              <a:rPr lang="en-US" sz="6400" dirty="0" err="1"/>
              <a:t>Cribiform</a:t>
            </a:r>
            <a:r>
              <a:rPr lang="en-US" sz="6400" dirty="0"/>
              <a:t> fossa – a sleeve like membrane covering the saphenous opening</a:t>
            </a:r>
          </a:p>
          <a:p>
            <a:pPr marL="0" indent="0">
              <a:buNone/>
            </a:pPr>
            <a:endParaRPr lang="en-IN" sz="6400" dirty="0"/>
          </a:p>
          <a:p>
            <a:r>
              <a:rPr lang="en-IN" sz="6400" b="1" dirty="0"/>
              <a:t>Short saphenous </a:t>
            </a:r>
            <a:r>
              <a:rPr lang="en-IN" sz="6400" b="1" dirty="0" smtClean="0"/>
              <a:t>vein-</a:t>
            </a:r>
            <a:r>
              <a:rPr lang="en-US" sz="6400" dirty="0" smtClean="0"/>
              <a:t> Formed </a:t>
            </a:r>
            <a:r>
              <a:rPr lang="en-US" sz="6400" dirty="0"/>
              <a:t>by the union of </a:t>
            </a:r>
            <a:r>
              <a:rPr lang="en-US" sz="6400" dirty="0" smtClean="0"/>
              <a:t>the  </a:t>
            </a:r>
            <a:r>
              <a:rPr lang="en-US" sz="6400" dirty="0"/>
              <a:t>dorsal digital vein of the 5th digit </a:t>
            </a:r>
            <a:r>
              <a:rPr lang="en-US" sz="6400" dirty="0" smtClean="0"/>
              <a:t>and </a:t>
            </a:r>
            <a:r>
              <a:rPr lang="en-US" sz="6400" dirty="0"/>
              <a:t>distal venous </a:t>
            </a:r>
            <a:r>
              <a:rPr lang="en-US" sz="6400" dirty="0" smtClean="0"/>
              <a:t>arch.</a:t>
            </a:r>
          </a:p>
          <a:p>
            <a:r>
              <a:rPr lang="en-US" sz="6400" dirty="0" smtClean="0"/>
              <a:t>Runs </a:t>
            </a:r>
            <a:r>
              <a:rPr lang="en-US" sz="6400" dirty="0"/>
              <a:t>posterior to the lateral malleolus, </a:t>
            </a:r>
            <a:r>
              <a:rPr lang="en-US" sz="6400" dirty="0" smtClean="0"/>
              <a:t>lateral </a:t>
            </a:r>
            <a:r>
              <a:rPr lang="en-US" sz="6400" dirty="0"/>
              <a:t>to the calcaneal </a:t>
            </a:r>
            <a:r>
              <a:rPr lang="en-US" sz="6400" dirty="0" smtClean="0"/>
              <a:t>tendon.</a:t>
            </a:r>
          </a:p>
          <a:p>
            <a:r>
              <a:rPr lang="en-US" sz="6400" dirty="0" smtClean="0"/>
              <a:t>Runs </a:t>
            </a:r>
            <a:r>
              <a:rPr lang="en-US" sz="6400" dirty="0"/>
              <a:t>superiorly medial to the fibula and  </a:t>
            </a:r>
            <a:r>
              <a:rPr lang="en-US" sz="6400" dirty="0" smtClean="0"/>
              <a:t>penetrates </a:t>
            </a:r>
            <a:r>
              <a:rPr lang="en-US" sz="6400" dirty="0"/>
              <a:t>the deep fascia of the popliteal </a:t>
            </a:r>
            <a:r>
              <a:rPr lang="en-US" sz="6400" dirty="0" smtClean="0"/>
              <a:t>fossa, ascends </a:t>
            </a:r>
            <a:r>
              <a:rPr lang="en-US" sz="6400" dirty="0"/>
              <a:t>between the heads of </a:t>
            </a:r>
            <a:r>
              <a:rPr lang="en-US" sz="6400" dirty="0" smtClean="0"/>
              <a:t>the  </a:t>
            </a:r>
            <a:r>
              <a:rPr lang="en-US" sz="6400" dirty="0"/>
              <a:t>gastrocnemius muscle to join the popliteal vein</a:t>
            </a:r>
            <a:r>
              <a:rPr lang="en-US" sz="6400" dirty="0" smtClean="0"/>
              <a:t>.</a:t>
            </a:r>
            <a:endParaRPr lang="en-US" sz="6400" dirty="0"/>
          </a:p>
          <a:p>
            <a:pPr marL="0" indent="0">
              <a:buNone/>
            </a:pPr>
            <a:endParaRPr lang="en-IN" sz="4900" dirty="0"/>
          </a:p>
        </p:txBody>
      </p:sp>
      <p:sp>
        <p:nvSpPr>
          <p:cNvPr id="4" name="Content Placeholder 3"/>
          <p:cNvSpPr>
            <a:spLocks noGrp="1"/>
          </p:cNvSpPr>
          <p:nvPr>
            <p:ph sz="half" idx="2"/>
          </p:nvPr>
        </p:nvSpPr>
        <p:spPr>
          <a:xfrm>
            <a:off x="6653462" y="1034716"/>
            <a:ext cx="5221706" cy="5565832"/>
          </a:xfrm>
        </p:spPr>
        <p:txBody>
          <a:bodyPr>
            <a:normAutofit fontScale="25000" lnSpcReduction="20000"/>
          </a:bodyPr>
          <a:lstStyle/>
          <a:p>
            <a:endParaRPr lang="en-US" dirty="0"/>
          </a:p>
        </p:txBody>
      </p:sp>
      <p:pic>
        <p:nvPicPr>
          <p:cNvPr id="7" name="Picture 6">
            <a:extLst>
              <a:ext uri="{FF2B5EF4-FFF2-40B4-BE49-F238E27FC236}">
                <a16:creationId xmlns:a16="http://schemas.microsoft.com/office/drawing/2014/main" xmlns="" id="{280CF00F-595A-4EFE-9729-514D1CC054F4}"/>
              </a:ext>
            </a:extLst>
          </p:cNvPr>
          <p:cNvPicPr>
            <a:picLocks noChangeAspect="1"/>
          </p:cNvPicPr>
          <p:nvPr/>
        </p:nvPicPr>
        <p:blipFill>
          <a:blip r:embed="rId2"/>
          <a:stretch>
            <a:fillRect/>
          </a:stretch>
        </p:blipFill>
        <p:spPr>
          <a:xfrm>
            <a:off x="6882063" y="1064385"/>
            <a:ext cx="4792579" cy="5295531"/>
          </a:xfrm>
          <a:prstGeom prst="rect">
            <a:avLst/>
          </a:prstGeom>
        </p:spPr>
      </p:pic>
    </p:spTree>
    <p:extLst>
      <p:ext uri="{BB962C8B-B14F-4D97-AF65-F5344CB8AC3E}">
        <p14:creationId xmlns:p14="http://schemas.microsoft.com/office/powerpoint/2010/main" val="2962407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Autonomic neuropathy produces abnormal vasomotor responses. </a:t>
            </a:r>
            <a:r>
              <a:rPr lang="en-US" dirty="0" err="1"/>
              <a:t>Autosympathectomy</a:t>
            </a:r>
            <a:r>
              <a:rPr lang="en-US" dirty="0"/>
              <a:t> increases </a:t>
            </a:r>
            <a:r>
              <a:rPr lang="en-US" dirty="0" err="1"/>
              <a:t>arteriovenous</a:t>
            </a:r>
            <a:r>
              <a:rPr lang="en-US" dirty="0"/>
              <a:t> shunting, which leads to osteopenia. </a:t>
            </a:r>
            <a:endParaRPr lang="en-US" dirty="0" smtClean="0"/>
          </a:p>
          <a:p>
            <a:r>
              <a:rPr lang="en-US" dirty="0" err="1" smtClean="0"/>
              <a:t>Hypohidrosis</a:t>
            </a:r>
            <a:r>
              <a:rPr lang="en-US" dirty="0" smtClean="0"/>
              <a:t> </a:t>
            </a:r>
            <a:r>
              <a:rPr lang="en-US" dirty="0"/>
              <a:t>results in dry, cracked skin, which compromises the skin barrier and increases the susceptibility to infections.</a:t>
            </a:r>
          </a:p>
          <a:p>
            <a:pPr marL="0" indent="0">
              <a:buNone/>
            </a:pPr>
            <a:endParaRPr lang="en-US" dirty="0"/>
          </a:p>
        </p:txBody>
      </p:sp>
    </p:spTree>
    <p:extLst>
      <p:ext uri="{BB962C8B-B14F-4D97-AF65-F5344CB8AC3E}">
        <p14:creationId xmlns:p14="http://schemas.microsoft.com/office/powerpoint/2010/main" val="2598740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03"/>
            <a:ext cx="10515600" cy="1109271"/>
          </a:xfrm>
        </p:spPr>
        <p:txBody>
          <a:bodyPr/>
          <a:lstStyle/>
          <a:p>
            <a:r>
              <a:rPr lang="en-US" dirty="0" err="1">
                <a:solidFill>
                  <a:srgbClr val="FF0000"/>
                </a:solidFill>
                <a:latin typeface="Arial Black" pitchFamily="34" charset="0"/>
              </a:rPr>
              <a:t>Neuroarthropathy</a:t>
            </a:r>
            <a:endParaRPr lang="en-US" dirty="0">
              <a:solidFill>
                <a:srgbClr val="FF0000"/>
              </a:solidFill>
              <a:latin typeface="Arial Black" pitchFamily="34" charset="0"/>
            </a:endParaRPr>
          </a:p>
        </p:txBody>
      </p:sp>
      <p:sp>
        <p:nvSpPr>
          <p:cNvPr id="3" name="Content Placeholder 2"/>
          <p:cNvSpPr>
            <a:spLocks noGrp="1"/>
          </p:cNvSpPr>
          <p:nvPr>
            <p:ph idx="1"/>
          </p:nvPr>
        </p:nvSpPr>
        <p:spPr>
          <a:xfrm>
            <a:off x="104931" y="1663908"/>
            <a:ext cx="11977141" cy="4841823"/>
          </a:xfrm>
        </p:spPr>
        <p:txBody>
          <a:bodyPr>
            <a:normAutofit/>
          </a:bodyPr>
          <a:lstStyle/>
          <a:p>
            <a:r>
              <a:rPr lang="en-US" dirty="0" err="1"/>
              <a:t>Neuroarthropathy</a:t>
            </a:r>
            <a:r>
              <a:rPr lang="en-US" dirty="0"/>
              <a:t> or Charcot's foot is a condition in </a:t>
            </a:r>
            <a:r>
              <a:rPr lang="en-US" dirty="0" smtClean="0"/>
              <a:t>which</a:t>
            </a:r>
          </a:p>
          <a:p>
            <a:pPr lvl="1">
              <a:buFont typeface="Courier New" pitchFamily="49" charset="0"/>
              <a:buChar char="o"/>
            </a:pPr>
            <a:r>
              <a:rPr lang="en-US" sz="2800" dirty="0" smtClean="0"/>
              <a:t>Extensive destruction of the joints occurs within the foot consequent to a loss in muscular stability, osteopenia, and insensitivity to pain. </a:t>
            </a:r>
          </a:p>
          <a:p>
            <a:pPr lvl="1">
              <a:buFont typeface="Courier New" pitchFamily="49" charset="0"/>
              <a:buChar char="o"/>
            </a:pPr>
            <a:r>
              <a:rPr lang="en-US" sz="2800" dirty="0" smtClean="0"/>
              <a:t>Most common in diabetics. </a:t>
            </a:r>
          </a:p>
          <a:p>
            <a:r>
              <a:rPr lang="en-US" dirty="0" smtClean="0"/>
              <a:t>Sensory </a:t>
            </a:r>
            <a:r>
              <a:rPr lang="en-US" dirty="0"/>
              <a:t>neuropathy permits mechanical insults to go unrecognized by the patient, which produce severe stresses on </a:t>
            </a:r>
            <a:r>
              <a:rPr lang="en-US" dirty="0" err="1"/>
              <a:t>osteopenic</a:t>
            </a:r>
            <a:r>
              <a:rPr lang="en-US" dirty="0"/>
              <a:t> bone. </a:t>
            </a:r>
            <a:endParaRPr lang="en-US" dirty="0" smtClean="0"/>
          </a:p>
          <a:p>
            <a:pPr marL="0" indent="0">
              <a:buNone/>
            </a:pPr>
            <a:r>
              <a:rPr lang="en-US" sz="2600" b="1" dirty="0" smtClean="0"/>
              <a:t>Bony </a:t>
            </a:r>
            <a:r>
              <a:rPr lang="en-US" sz="2600" b="1" dirty="0"/>
              <a:t>dissolution and loss of structural integrity follow, leading to collapse of the </a:t>
            </a:r>
            <a:r>
              <a:rPr lang="en-US" sz="2600" b="1" dirty="0" smtClean="0"/>
              <a:t> </a:t>
            </a:r>
            <a:r>
              <a:rPr lang="en-US" sz="2600" b="1" dirty="0" err="1" smtClean="0"/>
              <a:t>midfoot</a:t>
            </a:r>
            <a:r>
              <a:rPr lang="en-US" sz="2600" b="1" dirty="0" smtClean="0"/>
              <a:t> arch</a:t>
            </a:r>
          </a:p>
        </p:txBody>
      </p:sp>
    </p:spTree>
    <p:extLst>
      <p:ext uri="{BB962C8B-B14F-4D97-AF65-F5344CB8AC3E}">
        <p14:creationId xmlns:p14="http://schemas.microsoft.com/office/powerpoint/2010/main" val="1824946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Minor foot trauma (e.g., minor fracture, sprain, and contusion) often catalyzes neuropathic skeletal changes. </a:t>
            </a:r>
            <a:endParaRPr lang="en-US" dirty="0" smtClean="0"/>
          </a:p>
          <a:p>
            <a:r>
              <a:rPr lang="en-US" dirty="0" smtClean="0"/>
              <a:t>Localized </a:t>
            </a:r>
            <a:r>
              <a:rPr lang="en-US" dirty="0"/>
              <a:t>warmth and swelling at the site occur initially; this is usually </a:t>
            </a:r>
            <a:r>
              <a:rPr lang="en-US" dirty="0" err="1"/>
              <a:t>nontender</a:t>
            </a:r>
            <a:r>
              <a:rPr lang="en-US" dirty="0"/>
              <a:t> and out of proportion to the injury. </a:t>
            </a:r>
            <a:endParaRPr lang="en-US" dirty="0" smtClean="0"/>
          </a:p>
          <a:p>
            <a:r>
              <a:rPr lang="en-US" dirty="0" smtClean="0"/>
              <a:t>The </a:t>
            </a:r>
            <a:r>
              <a:rPr lang="en-US" dirty="0"/>
              <a:t>warmth and swelling of this inflammatory stage of neuropathic </a:t>
            </a:r>
            <a:r>
              <a:rPr lang="en-US" dirty="0" err="1"/>
              <a:t>osteoarthropathy</a:t>
            </a:r>
            <a:r>
              <a:rPr lang="en-US" dirty="0"/>
              <a:t> can be difficult to distinguish from infection. </a:t>
            </a:r>
            <a:endParaRPr lang="en-US" dirty="0" smtClean="0"/>
          </a:p>
          <a:p>
            <a:r>
              <a:rPr lang="en-US" dirty="0" smtClean="0"/>
              <a:t>Chronically</a:t>
            </a:r>
            <a:r>
              <a:rPr lang="en-US" dirty="0"/>
              <a:t>, skeletal encroachment occurs in the </a:t>
            </a:r>
            <a:r>
              <a:rPr lang="en-US" dirty="0" err="1"/>
              <a:t>tarsometatarsal</a:t>
            </a:r>
            <a:r>
              <a:rPr lang="en-US" dirty="0"/>
              <a:t> and metatarsophalangeal joints followed by collapse of the arch. </a:t>
            </a:r>
            <a:endParaRPr lang="en-US" dirty="0" smtClean="0"/>
          </a:p>
          <a:p>
            <a:r>
              <a:rPr lang="en-US" dirty="0" smtClean="0"/>
              <a:t>Subluxation </a:t>
            </a:r>
            <a:r>
              <a:rPr lang="en-US" dirty="0"/>
              <a:t>or even lateral dislocation of the forefoot occurs, producing a bowed, "rocker-bottom" foot, which is extremely susceptible to ulceration.</a:t>
            </a:r>
          </a:p>
          <a:p>
            <a:endParaRPr lang="en-US" dirty="0"/>
          </a:p>
          <a:p>
            <a:endParaRPr lang="en-US" dirty="0"/>
          </a:p>
        </p:txBody>
      </p:sp>
    </p:spTree>
    <p:extLst>
      <p:ext uri="{BB962C8B-B14F-4D97-AF65-F5344CB8AC3E}">
        <p14:creationId xmlns:p14="http://schemas.microsoft.com/office/powerpoint/2010/main" val="458147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Black" pitchFamily="34" charset="0"/>
              </a:rPr>
              <a:t>Arterial Insufficiency </a:t>
            </a:r>
          </a:p>
        </p:txBody>
      </p:sp>
      <p:sp>
        <p:nvSpPr>
          <p:cNvPr id="3" name="Content Placeholder 2"/>
          <p:cNvSpPr>
            <a:spLocks noGrp="1"/>
          </p:cNvSpPr>
          <p:nvPr>
            <p:ph idx="1"/>
          </p:nvPr>
        </p:nvSpPr>
        <p:spPr/>
        <p:txBody>
          <a:bodyPr>
            <a:normAutofit/>
          </a:bodyPr>
          <a:lstStyle/>
          <a:p>
            <a:r>
              <a:rPr lang="en-US" dirty="0"/>
              <a:t>Altered glucose metabolism in diabetics leads to changes in response to endothelial injury, dyslipidemia, enhanced platelet activity, and increased blood viscosity. </a:t>
            </a:r>
            <a:endParaRPr lang="en-US" dirty="0" smtClean="0"/>
          </a:p>
          <a:p>
            <a:r>
              <a:rPr lang="en-US" dirty="0" smtClean="0"/>
              <a:t>These </a:t>
            </a:r>
            <a:r>
              <a:rPr lang="en-US" dirty="0"/>
              <a:t>factors contribute to an increased incidence of atherosclerotic occlusive disease and hypercoagulability in diabetic patients. </a:t>
            </a:r>
            <a:endParaRPr lang="en-US" dirty="0" smtClean="0"/>
          </a:p>
          <a:p>
            <a:r>
              <a:rPr lang="en-US" dirty="0" smtClean="0"/>
              <a:t>Arterial </a:t>
            </a:r>
            <a:r>
              <a:rPr lang="en-US" dirty="0"/>
              <a:t>insufficiency contributes to the development of neuropathy, limits a patient's ability to heal ulcers and traumatic injuries, and in the worst case, produces ischemic ulcers. </a:t>
            </a:r>
            <a:endParaRPr lang="en-US" dirty="0" smtClean="0"/>
          </a:p>
        </p:txBody>
      </p:sp>
    </p:spTree>
    <p:extLst>
      <p:ext uri="{BB962C8B-B14F-4D97-AF65-F5344CB8AC3E}">
        <p14:creationId xmlns:p14="http://schemas.microsoft.com/office/powerpoint/2010/main" val="39236269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distribution of atherosclerotic disease in diabetics typically involves the </a:t>
            </a:r>
            <a:r>
              <a:rPr lang="en-US" dirty="0" err="1"/>
              <a:t>femoropopliteal</a:t>
            </a:r>
            <a:r>
              <a:rPr lang="en-US" dirty="0"/>
              <a:t> and </a:t>
            </a:r>
            <a:r>
              <a:rPr lang="en-US" dirty="0" err="1"/>
              <a:t>tibial</a:t>
            </a:r>
            <a:r>
              <a:rPr lang="en-US" dirty="0"/>
              <a:t> vessels with relative sparing of </a:t>
            </a:r>
            <a:r>
              <a:rPr lang="en-US" dirty="0" err="1"/>
              <a:t>aortoiliac</a:t>
            </a:r>
            <a:r>
              <a:rPr lang="en-US" dirty="0"/>
              <a:t> and pedal vessels. </a:t>
            </a:r>
          </a:p>
          <a:p>
            <a:r>
              <a:rPr lang="en-US" dirty="0"/>
              <a:t>Consequently, femoral to distal </a:t>
            </a:r>
            <a:r>
              <a:rPr lang="en-US" dirty="0" err="1"/>
              <a:t>tibial</a:t>
            </a:r>
            <a:r>
              <a:rPr lang="en-US" dirty="0"/>
              <a:t> or pedal bypasses are feasible for limb salvage in many diabetics with critical ischemia.</a:t>
            </a:r>
          </a:p>
          <a:p>
            <a:pPr marL="0" indent="0">
              <a:buNone/>
            </a:pPr>
            <a:endParaRPr lang="en-US" dirty="0"/>
          </a:p>
        </p:txBody>
      </p:sp>
    </p:spTree>
    <p:extLst>
      <p:ext uri="{BB962C8B-B14F-4D97-AF65-F5344CB8AC3E}">
        <p14:creationId xmlns:p14="http://schemas.microsoft.com/office/powerpoint/2010/main" val="18181077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Black" pitchFamily="34" charset="0"/>
              </a:rPr>
              <a:t>Infection</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Diabetic foot infections range from superficial cellulitis to wet gangrene and abscess formation. </a:t>
            </a:r>
            <a:endParaRPr lang="en-US" dirty="0" smtClean="0"/>
          </a:p>
          <a:p>
            <a:r>
              <a:rPr lang="en-US" dirty="0" smtClean="0"/>
              <a:t>Peripheral </a:t>
            </a:r>
            <a:r>
              <a:rPr lang="en-US" dirty="0"/>
              <a:t>neuropathy and neglected skin lesions or ulcers often initiate deep-space infections. </a:t>
            </a:r>
            <a:endParaRPr lang="en-US" dirty="0" smtClean="0"/>
          </a:p>
          <a:p>
            <a:r>
              <a:rPr lang="en-US" dirty="0" smtClean="0"/>
              <a:t>Fungal </a:t>
            </a:r>
            <a:r>
              <a:rPr lang="en-US" dirty="0"/>
              <a:t>infections contribute to ulceration and secondary bacterial infection either by direct microscopic breaks in the skin or through toenail loss. </a:t>
            </a:r>
            <a:endParaRPr lang="en-US" dirty="0" smtClean="0"/>
          </a:p>
          <a:p>
            <a:r>
              <a:rPr lang="en-US" dirty="0" smtClean="0"/>
              <a:t>Loss </a:t>
            </a:r>
            <a:r>
              <a:rPr lang="en-US" dirty="0"/>
              <a:t>of proprioception facilitates traumatic injury. </a:t>
            </a:r>
            <a:endParaRPr lang="en-US" dirty="0" smtClean="0"/>
          </a:p>
          <a:p>
            <a:r>
              <a:rPr lang="en-US" dirty="0" smtClean="0"/>
              <a:t>Arterial </a:t>
            </a:r>
            <a:r>
              <a:rPr lang="en-US" dirty="0"/>
              <a:t>insufficiency and the diminished inflammatory response allow for rapid progression of an infection. </a:t>
            </a:r>
            <a:endParaRPr lang="en-US" dirty="0" smtClean="0"/>
          </a:p>
          <a:p>
            <a:r>
              <a:rPr lang="en-US" dirty="0" smtClean="0"/>
              <a:t>The </a:t>
            </a:r>
            <a:r>
              <a:rPr lang="en-US" dirty="0"/>
              <a:t>hallmark of diabetic foot infections is a </a:t>
            </a:r>
            <a:r>
              <a:rPr lang="en-US" dirty="0" err="1"/>
              <a:t>polymicrobial</a:t>
            </a:r>
            <a:r>
              <a:rPr lang="en-US" dirty="0"/>
              <a:t> infection. </a:t>
            </a:r>
            <a:endParaRPr lang="en-US" dirty="0" smtClean="0"/>
          </a:p>
          <a:p>
            <a:pPr lvl="1">
              <a:buFont typeface="Wingdings" pitchFamily="2" charset="2"/>
              <a:buChar char="ü"/>
            </a:pPr>
            <a:r>
              <a:rPr lang="en-US" b="1" dirty="0" smtClean="0"/>
              <a:t>Gram-positive </a:t>
            </a:r>
            <a:r>
              <a:rPr lang="en-US" b="1" dirty="0"/>
              <a:t>species, including streptococci, staphylococci, enterococci, and gram-negative anaerobes are present.</a:t>
            </a:r>
          </a:p>
        </p:txBody>
      </p:sp>
    </p:spTree>
    <p:extLst>
      <p:ext uri="{BB962C8B-B14F-4D97-AF65-F5344CB8AC3E}">
        <p14:creationId xmlns:p14="http://schemas.microsoft.com/office/powerpoint/2010/main" val="23910241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itchFamily="34" charset="0"/>
              </a:rPr>
              <a:t>Assessment</a:t>
            </a:r>
            <a:endParaRPr lang="en-US" dirty="0">
              <a:solidFill>
                <a:srgbClr val="FF0000"/>
              </a:solidFill>
              <a:latin typeface="Arial Black" pitchFamily="34" charset="0"/>
            </a:endParaRPr>
          </a:p>
        </p:txBody>
      </p:sp>
      <p:sp>
        <p:nvSpPr>
          <p:cNvPr id="3" name="Content Placeholder 2"/>
          <p:cNvSpPr>
            <a:spLocks noGrp="1"/>
          </p:cNvSpPr>
          <p:nvPr>
            <p:ph idx="1"/>
          </p:nvPr>
        </p:nvSpPr>
        <p:spPr>
          <a:xfrm>
            <a:off x="419725" y="1825625"/>
            <a:ext cx="11542426" cy="4351338"/>
          </a:xfrm>
        </p:spPr>
        <p:txBody>
          <a:bodyPr/>
          <a:lstStyle/>
          <a:p>
            <a:r>
              <a:rPr lang="en-US" dirty="0"/>
              <a:t>Assessment of the patient with diabetic foot disease begins with a thorough history with attention given to the presence of cardiac disease, renal disease, peripheral vascular disease, smoking history, and habits of foot care. </a:t>
            </a:r>
            <a:endParaRPr lang="en-US" dirty="0" smtClean="0"/>
          </a:p>
          <a:p>
            <a:r>
              <a:rPr lang="en-US" dirty="0" smtClean="0"/>
              <a:t>Laboratory </a:t>
            </a:r>
            <a:r>
              <a:rPr lang="en-US" dirty="0"/>
              <a:t>studies include a basic chemistry, a complete blood cell count, a hemoglobin A1c concentration, and a urinalysis. </a:t>
            </a:r>
            <a:endParaRPr lang="en-US" dirty="0" smtClean="0"/>
          </a:p>
          <a:p>
            <a:r>
              <a:rPr lang="en-US" dirty="0" smtClean="0"/>
              <a:t>A </a:t>
            </a:r>
            <a:r>
              <a:rPr lang="en-US" dirty="0"/>
              <a:t>comprehensive physical examination with emphasis on the neurologic and vascular function of the lower extremities is essential.</a:t>
            </a:r>
          </a:p>
        </p:txBody>
      </p:sp>
    </p:spTree>
    <p:extLst>
      <p:ext uri="{BB962C8B-B14F-4D97-AF65-F5344CB8AC3E}">
        <p14:creationId xmlns:p14="http://schemas.microsoft.com/office/powerpoint/2010/main" val="36021508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feet should be carefully examined for capillary refill, nail thickening, ulcers or ischemic lesions, signs of infection, intrinsic muscle wasting, bony prominences, and evidence of tenderness. </a:t>
            </a:r>
            <a:endParaRPr lang="en-US" dirty="0" smtClean="0"/>
          </a:p>
          <a:p>
            <a:r>
              <a:rPr lang="en-US" dirty="0" smtClean="0"/>
              <a:t>Ischemic </a:t>
            </a:r>
            <a:r>
              <a:rPr lang="en-US" dirty="0"/>
              <a:t>ulcers tend to occur in the toes, whereas neuropathic ulcers present over bony prominences and the heel in patients who are bed bound. </a:t>
            </a:r>
            <a:endParaRPr lang="en-US" dirty="0" smtClean="0"/>
          </a:p>
          <a:p>
            <a:r>
              <a:rPr lang="en-US" dirty="0" smtClean="0"/>
              <a:t>Gentle </a:t>
            </a:r>
            <a:r>
              <a:rPr lang="en-US" dirty="0"/>
              <a:t>probing of ulcers to determine whether there is palpable bone at the base is encouraged as a highly specific and accurate test for the detection of osteomyelitis. </a:t>
            </a:r>
            <a:endParaRPr lang="en-US" dirty="0" smtClean="0"/>
          </a:p>
        </p:txBody>
      </p:sp>
    </p:spTree>
    <p:extLst>
      <p:ext uri="{BB962C8B-B14F-4D97-AF65-F5344CB8AC3E}">
        <p14:creationId xmlns:p14="http://schemas.microsoft.com/office/powerpoint/2010/main" val="2633887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Superficial wound cultures are of little utility. </a:t>
            </a:r>
          </a:p>
          <a:p>
            <a:r>
              <a:rPr lang="en-US" dirty="0"/>
              <a:t>Pulse assessment of the femoral, popliteal, </a:t>
            </a:r>
            <a:r>
              <a:rPr lang="en-US" dirty="0" err="1"/>
              <a:t>dorsalis</a:t>
            </a:r>
            <a:r>
              <a:rPr lang="en-US" dirty="0"/>
              <a:t> </a:t>
            </a:r>
            <a:r>
              <a:rPr lang="en-US" dirty="0" err="1"/>
              <a:t>pedis</a:t>
            </a:r>
            <a:r>
              <a:rPr lang="en-US" dirty="0"/>
              <a:t>, and posterior </a:t>
            </a:r>
            <a:r>
              <a:rPr lang="en-US" dirty="0" err="1"/>
              <a:t>tibial</a:t>
            </a:r>
            <a:r>
              <a:rPr lang="en-US" dirty="0"/>
              <a:t> arteries should be performed. </a:t>
            </a:r>
          </a:p>
          <a:p>
            <a:r>
              <a:rPr lang="en-US" dirty="0"/>
              <a:t>In the absence of palpable pulses, a continuous-wave Doppler probe should be used to assess for the presence of signals.</a:t>
            </a:r>
          </a:p>
          <a:p>
            <a:pPr marL="0" indent="0">
              <a:buNone/>
            </a:pPr>
            <a:endParaRPr lang="en-US" dirty="0"/>
          </a:p>
        </p:txBody>
      </p:sp>
    </p:spTree>
    <p:extLst>
      <p:ext uri="{BB962C8B-B14F-4D97-AF65-F5344CB8AC3E}">
        <p14:creationId xmlns:p14="http://schemas.microsoft.com/office/powerpoint/2010/main" val="25415938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9843" y="1229194"/>
            <a:ext cx="11752287" cy="5216576"/>
          </a:xfrm>
        </p:spPr>
        <p:txBody>
          <a:bodyPr>
            <a:normAutofit/>
          </a:bodyPr>
          <a:lstStyle/>
          <a:p>
            <a:r>
              <a:rPr lang="en-US" dirty="0"/>
              <a:t>Noninvasive laboratory studies are often helpful in assessing the degree of vascular insufficiency and predicting healing </a:t>
            </a:r>
            <a:r>
              <a:rPr lang="en-US" dirty="0" smtClean="0"/>
              <a:t>potential</a:t>
            </a:r>
          </a:p>
          <a:p>
            <a:r>
              <a:rPr lang="en-US" dirty="0" smtClean="0"/>
              <a:t>Studies </a:t>
            </a:r>
            <a:r>
              <a:rPr lang="en-US" dirty="0"/>
              <a:t>may include segmental limb pressures with Doppler waveforms, calculation of ankle-brachial indices, and toe </a:t>
            </a:r>
            <a:r>
              <a:rPr lang="en-US" dirty="0" smtClean="0"/>
              <a:t>pressures</a:t>
            </a:r>
          </a:p>
          <a:p>
            <a:pPr lvl="1">
              <a:buFont typeface="Courier New" pitchFamily="49" charset="0"/>
              <a:buChar char="o"/>
            </a:pPr>
            <a:r>
              <a:rPr lang="en-US" dirty="0" smtClean="0"/>
              <a:t>Any </a:t>
            </a:r>
            <a:r>
              <a:rPr lang="en-US" dirty="0"/>
              <a:t>gradient greater than 30 mm Hg between any level indicates the presence of a high-grade stenosis or </a:t>
            </a:r>
            <a:r>
              <a:rPr lang="en-US" dirty="0" smtClean="0"/>
              <a:t>occlusion</a:t>
            </a:r>
          </a:p>
          <a:p>
            <a:pPr lvl="1">
              <a:buFont typeface="Courier New" pitchFamily="49" charset="0"/>
              <a:buChar char="o"/>
            </a:pPr>
            <a:r>
              <a:rPr lang="en-US" dirty="0" smtClean="0"/>
              <a:t>Calcification </a:t>
            </a:r>
            <a:r>
              <a:rPr lang="en-US" dirty="0"/>
              <a:t>within the arterial wall often renders diabetic vessels incompressible and waveform interpretation must be used to identify </a:t>
            </a:r>
            <a:r>
              <a:rPr lang="en-US" dirty="0" smtClean="0"/>
              <a:t>disease </a:t>
            </a:r>
          </a:p>
          <a:p>
            <a:pPr lvl="1">
              <a:buFont typeface="Courier New" pitchFamily="49" charset="0"/>
              <a:buChar char="o"/>
            </a:pPr>
            <a:r>
              <a:rPr lang="en-US" dirty="0" smtClean="0"/>
              <a:t>In </a:t>
            </a:r>
            <a:r>
              <a:rPr lang="en-US" dirty="0"/>
              <a:t>diabetics, toe or partial foot amputations require ankle pressures of at least 55 mm Hg and toe pressures of at least 30 mm Hg to </a:t>
            </a:r>
            <a:r>
              <a:rPr lang="en-US" dirty="0" smtClean="0"/>
              <a:t>heal</a:t>
            </a:r>
          </a:p>
          <a:p>
            <a:r>
              <a:rPr lang="en-US" dirty="0" smtClean="0"/>
              <a:t>Transcutaneous </a:t>
            </a:r>
            <a:r>
              <a:rPr lang="en-US" dirty="0"/>
              <a:t>oxygen measurements may also predict healing if there is at least a pressure of 30 mm </a:t>
            </a:r>
            <a:r>
              <a:rPr lang="en-US" dirty="0" smtClean="0"/>
              <a:t>Hg</a:t>
            </a:r>
            <a:endParaRPr lang="en-US" dirty="0"/>
          </a:p>
        </p:txBody>
      </p:sp>
    </p:spTree>
    <p:extLst>
      <p:ext uri="{BB962C8B-B14F-4D97-AF65-F5344CB8AC3E}">
        <p14:creationId xmlns:p14="http://schemas.microsoft.com/office/powerpoint/2010/main" val="39337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394084"/>
            <a:ext cx="5181600" cy="5186597"/>
          </a:xfrm>
        </p:spPr>
        <p:txBody>
          <a:bodyPr>
            <a:normAutofit fontScale="92500" lnSpcReduction="20000"/>
          </a:bodyPr>
          <a:lstStyle/>
          <a:p>
            <a:pPr marL="0" indent="0">
              <a:buNone/>
            </a:pPr>
            <a:r>
              <a:rPr lang="en-US" b="1" dirty="0"/>
              <a:t>Tributaries of LSV and communication </a:t>
            </a:r>
          </a:p>
          <a:p>
            <a:r>
              <a:rPr lang="en-US" dirty="0" smtClean="0"/>
              <a:t>Just </a:t>
            </a:r>
            <a:r>
              <a:rPr lang="en-US" dirty="0"/>
              <a:t>below knee LSV receive posterior arch vein </a:t>
            </a:r>
            <a:r>
              <a:rPr lang="en-US" dirty="0" smtClean="0"/>
              <a:t>(</a:t>
            </a:r>
            <a:r>
              <a:rPr lang="en-US" dirty="0"/>
              <a:t>Leonardo's vein) which collect the blood from </a:t>
            </a:r>
            <a:r>
              <a:rPr lang="en-US" dirty="0" err="1"/>
              <a:t>postmedial</a:t>
            </a:r>
            <a:r>
              <a:rPr lang="en-US" dirty="0"/>
              <a:t> aspect of calf .</a:t>
            </a:r>
          </a:p>
          <a:p>
            <a:r>
              <a:rPr lang="en-US" dirty="0" smtClean="0"/>
              <a:t>Anterior </a:t>
            </a:r>
            <a:r>
              <a:rPr lang="en-US" dirty="0"/>
              <a:t>veins of leg(stocking vein) ascend across </a:t>
            </a:r>
            <a:r>
              <a:rPr lang="en-US" dirty="0" smtClean="0"/>
              <a:t>the </a:t>
            </a:r>
            <a:r>
              <a:rPr lang="en-US" dirty="0"/>
              <a:t>shin and join either LSV or posterior arch vein . </a:t>
            </a:r>
            <a:endParaRPr lang="en-US" dirty="0" smtClean="0"/>
          </a:p>
          <a:p>
            <a:r>
              <a:rPr lang="en-US" dirty="0" smtClean="0"/>
              <a:t>There </a:t>
            </a:r>
            <a:r>
              <a:rPr lang="en-US" dirty="0"/>
              <a:t>is a free anastomosis b/w tributaries of short </a:t>
            </a:r>
            <a:r>
              <a:rPr lang="en-US" dirty="0" smtClean="0"/>
              <a:t>saphenous </a:t>
            </a:r>
            <a:r>
              <a:rPr lang="en-US" dirty="0"/>
              <a:t>vein and venous arch connecting medial </a:t>
            </a:r>
            <a:r>
              <a:rPr lang="en-US" dirty="0" smtClean="0"/>
              <a:t>ankle </a:t>
            </a:r>
            <a:r>
              <a:rPr lang="en-US" dirty="0"/>
              <a:t>perforating vein and this medial ankle </a:t>
            </a:r>
            <a:r>
              <a:rPr lang="en-US" dirty="0" smtClean="0"/>
              <a:t>perforating </a:t>
            </a:r>
            <a:r>
              <a:rPr lang="en-US" dirty="0"/>
              <a:t>veins are connected with LSV in lower </a:t>
            </a:r>
            <a:r>
              <a:rPr lang="en-US" dirty="0" smtClean="0"/>
              <a:t>third </a:t>
            </a:r>
            <a:r>
              <a:rPr lang="en-US" dirty="0"/>
              <a:t>of leg </a:t>
            </a:r>
          </a:p>
        </p:txBody>
      </p:sp>
      <p:sp>
        <p:nvSpPr>
          <p:cNvPr id="4" name="Content Placeholder 3"/>
          <p:cNvSpPr>
            <a:spLocks noGrp="1"/>
          </p:cNvSpPr>
          <p:nvPr>
            <p:ph sz="half" idx="2"/>
          </p:nvPr>
        </p:nvSpPr>
        <p:spPr>
          <a:xfrm>
            <a:off x="6172200" y="1019331"/>
            <a:ext cx="5181600" cy="3282846"/>
          </a:xfrm>
        </p:spPr>
        <p:txBody>
          <a:bodyPr>
            <a:normAutofit fontScale="92500" lnSpcReduction="20000"/>
          </a:bodyPr>
          <a:lstStyle/>
          <a:p>
            <a:pPr marL="0" indent="0">
              <a:buNone/>
            </a:pPr>
            <a:r>
              <a:rPr lang="en-US" b="1" dirty="0"/>
              <a:t>In the thigh before entering in the saphenous opening it </a:t>
            </a:r>
            <a:r>
              <a:rPr lang="en-US" b="1" dirty="0" err="1" smtClean="0"/>
              <a:t>recieves</a:t>
            </a:r>
            <a:endParaRPr lang="en-US" b="1" dirty="0"/>
          </a:p>
          <a:p>
            <a:pPr marL="0" indent="0">
              <a:buNone/>
            </a:pPr>
            <a:r>
              <a:rPr lang="en-US" dirty="0"/>
              <a:t>1. Anterolateral vein </a:t>
            </a:r>
          </a:p>
          <a:p>
            <a:pPr marL="0" indent="0">
              <a:buNone/>
            </a:pPr>
            <a:r>
              <a:rPr lang="en-US" dirty="0"/>
              <a:t>2. Posteromedial vein of thigh </a:t>
            </a:r>
          </a:p>
          <a:p>
            <a:pPr marL="0" indent="0">
              <a:buNone/>
            </a:pPr>
            <a:r>
              <a:rPr lang="en-US" dirty="0"/>
              <a:t>3. Superficial external </a:t>
            </a:r>
            <a:r>
              <a:rPr lang="en-US" dirty="0" err="1"/>
              <a:t>pudendal</a:t>
            </a:r>
            <a:r>
              <a:rPr lang="en-US" dirty="0"/>
              <a:t> vein </a:t>
            </a:r>
          </a:p>
          <a:p>
            <a:pPr marL="0" indent="0">
              <a:buNone/>
            </a:pPr>
            <a:r>
              <a:rPr lang="en-US" dirty="0"/>
              <a:t>4. Superficial </a:t>
            </a:r>
            <a:r>
              <a:rPr lang="en-US" dirty="0" err="1"/>
              <a:t>epigastric</a:t>
            </a:r>
            <a:r>
              <a:rPr lang="en-US" dirty="0"/>
              <a:t> vein </a:t>
            </a:r>
          </a:p>
          <a:p>
            <a:pPr marL="0" indent="0">
              <a:buNone/>
            </a:pPr>
            <a:r>
              <a:rPr lang="en-US" dirty="0"/>
              <a:t>5. Superficial circumflex iliac vein </a:t>
            </a:r>
          </a:p>
          <a:p>
            <a:pPr marL="0" indent="0">
              <a:buNone/>
            </a:pPr>
            <a:r>
              <a:rPr lang="en-US" dirty="0"/>
              <a:t>6. Deep External </a:t>
            </a:r>
            <a:r>
              <a:rPr lang="en-US" dirty="0" err="1"/>
              <a:t>Pudendal</a:t>
            </a:r>
            <a:r>
              <a:rPr lang="en-US" dirty="0"/>
              <a:t> Vein</a:t>
            </a:r>
          </a:p>
        </p:txBody>
      </p:sp>
      <p:sp>
        <p:nvSpPr>
          <p:cNvPr id="5" name="Rectangle 4"/>
          <p:cNvSpPr/>
          <p:nvPr/>
        </p:nvSpPr>
        <p:spPr>
          <a:xfrm>
            <a:off x="6190938" y="4302177"/>
            <a:ext cx="5591331" cy="187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In the lower third of thigh long saphenous vein connect with </a:t>
            </a:r>
            <a:r>
              <a:rPr lang="en-US" sz="2400" b="1" dirty="0" smtClean="0"/>
              <a:t>femoral </a:t>
            </a:r>
            <a:r>
              <a:rPr lang="en-US" sz="2400" b="1" dirty="0"/>
              <a:t>vein in hunter’s canal by long perforating </a:t>
            </a:r>
            <a:r>
              <a:rPr lang="en-US" sz="2400" b="1" dirty="0" smtClean="0"/>
              <a:t>vein </a:t>
            </a:r>
            <a:r>
              <a:rPr lang="en-US" sz="2400" b="1" dirty="0"/>
              <a:t>( </a:t>
            </a:r>
            <a:r>
              <a:rPr lang="en-US" sz="2400" b="1" dirty="0" err="1"/>
              <a:t>hunterian</a:t>
            </a:r>
            <a:r>
              <a:rPr lang="en-US" sz="2400" b="1" dirty="0"/>
              <a:t> perforator)</a:t>
            </a:r>
          </a:p>
        </p:txBody>
      </p:sp>
    </p:spTree>
    <p:extLst>
      <p:ext uri="{BB962C8B-B14F-4D97-AF65-F5344CB8AC3E}">
        <p14:creationId xmlns:p14="http://schemas.microsoft.com/office/powerpoint/2010/main" val="35117470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rial Black" pitchFamily="34" charset="0"/>
              </a:rPr>
              <a:t>Imaging</a:t>
            </a:r>
            <a:r>
              <a:rPr lang="en-US" dirty="0"/>
              <a:t> </a:t>
            </a:r>
          </a:p>
        </p:txBody>
      </p:sp>
      <p:sp>
        <p:nvSpPr>
          <p:cNvPr id="3" name="Content Placeholder 2"/>
          <p:cNvSpPr>
            <a:spLocks noGrp="1"/>
          </p:cNvSpPr>
          <p:nvPr>
            <p:ph idx="1"/>
          </p:nvPr>
        </p:nvSpPr>
        <p:spPr/>
        <p:txBody>
          <a:bodyPr>
            <a:normAutofit lnSpcReduction="10000"/>
          </a:bodyPr>
          <a:lstStyle/>
          <a:p>
            <a:r>
              <a:rPr lang="en-US" dirty="0" smtClean="0"/>
              <a:t>Plain </a:t>
            </a:r>
            <a:r>
              <a:rPr lang="en-US" dirty="0"/>
              <a:t>radiographs are useful in the assessment of the diabetic foot. </a:t>
            </a:r>
            <a:r>
              <a:rPr lang="en-US" dirty="0" smtClean="0"/>
              <a:t>  </a:t>
            </a:r>
          </a:p>
          <a:p>
            <a:pPr marL="457200" lvl="1" indent="0">
              <a:buNone/>
            </a:pPr>
            <a:r>
              <a:rPr lang="en-US" dirty="0" smtClean="0"/>
              <a:t>It</a:t>
            </a:r>
            <a:r>
              <a:rPr lang="en-US" dirty="0" smtClean="0"/>
              <a:t> </a:t>
            </a:r>
            <a:r>
              <a:rPr lang="en-US" dirty="0"/>
              <a:t>can identify </a:t>
            </a:r>
            <a:endParaRPr lang="en-US" dirty="0" smtClean="0"/>
          </a:p>
          <a:p>
            <a:pPr lvl="1">
              <a:buFont typeface="Wingdings" pitchFamily="2" charset="2"/>
              <a:buChar char="ü"/>
            </a:pPr>
            <a:r>
              <a:rPr lang="en-US" dirty="0" smtClean="0"/>
              <a:t>soft </a:t>
            </a:r>
            <a:r>
              <a:rPr lang="en-US" dirty="0"/>
              <a:t>tissue calcifications, </a:t>
            </a:r>
            <a:endParaRPr lang="en-US" dirty="0" smtClean="0"/>
          </a:p>
          <a:p>
            <a:pPr lvl="1">
              <a:buFont typeface="Wingdings" pitchFamily="2" charset="2"/>
              <a:buChar char="ü"/>
            </a:pPr>
            <a:r>
              <a:rPr lang="en-US" dirty="0" smtClean="0"/>
              <a:t>gas </a:t>
            </a:r>
            <a:r>
              <a:rPr lang="en-US" dirty="0"/>
              <a:t>from bacterial infections, </a:t>
            </a:r>
            <a:endParaRPr lang="en-US" dirty="0" smtClean="0"/>
          </a:p>
          <a:p>
            <a:pPr lvl="1">
              <a:buFont typeface="Wingdings" pitchFamily="2" charset="2"/>
              <a:buChar char="ü"/>
            </a:pPr>
            <a:r>
              <a:rPr lang="en-US" dirty="0" smtClean="0"/>
              <a:t>the </a:t>
            </a:r>
            <a:r>
              <a:rPr lang="en-US" dirty="0"/>
              <a:t>presence of foreign </a:t>
            </a:r>
            <a:r>
              <a:rPr lang="en-US" dirty="0" smtClean="0"/>
              <a:t>bodies</a:t>
            </a:r>
            <a:endParaRPr lang="en-US" dirty="0"/>
          </a:p>
          <a:p>
            <a:pPr lvl="1">
              <a:buFont typeface="Wingdings" pitchFamily="2" charset="2"/>
              <a:buChar char="ü"/>
            </a:pPr>
            <a:r>
              <a:rPr lang="en-US" dirty="0" smtClean="0"/>
              <a:t> </a:t>
            </a:r>
            <a:r>
              <a:rPr lang="en-US" dirty="0"/>
              <a:t>fractures. </a:t>
            </a:r>
            <a:endParaRPr lang="en-US" dirty="0" smtClean="0"/>
          </a:p>
          <a:p>
            <a:pPr>
              <a:buFont typeface="Wingdings" pitchFamily="2" charset="2"/>
              <a:buChar char="v"/>
            </a:pPr>
            <a:r>
              <a:rPr lang="en-US" dirty="0" smtClean="0"/>
              <a:t>Plain </a:t>
            </a:r>
            <a:r>
              <a:rPr lang="en-US" dirty="0"/>
              <a:t>radiographs can detect osteomyelitis but are most sensitive in the later stages when bony destruction has occurred. </a:t>
            </a:r>
            <a:endParaRPr lang="en-US" dirty="0" smtClean="0"/>
          </a:p>
          <a:p>
            <a:pPr>
              <a:buFont typeface="Wingdings" pitchFamily="2" charset="2"/>
              <a:buChar char="v"/>
            </a:pPr>
            <a:r>
              <a:rPr lang="en-US" dirty="0" smtClean="0"/>
              <a:t>Three-phase </a:t>
            </a:r>
            <a:r>
              <a:rPr lang="en-US" dirty="0"/>
              <a:t>bone scans are highly sensitive for osteomyelitis except in the presence of severe vascular disease.</a:t>
            </a:r>
          </a:p>
          <a:p>
            <a:pPr marL="0" indent="0">
              <a:buNone/>
            </a:pPr>
            <a:r>
              <a:rPr lang="en-US" dirty="0"/>
              <a:t>	</a:t>
            </a:r>
          </a:p>
        </p:txBody>
      </p:sp>
    </p:spTree>
    <p:extLst>
      <p:ext uri="{BB962C8B-B14F-4D97-AF65-F5344CB8AC3E}">
        <p14:creationId xmlns:p14="http://schemas.microsoft.com/office/powerpoint/2010/main" val="4118781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Arteriography is required when foot perfusion appears inadequate and arterial reconstruction is planned. </a:t>
            </a:r>
            <a:endParaRPr lang="en-US" dirty="0" smtClean="0"/>
          </a:p>
          <a:p>
            <a:r>
              <a:rPr lang="en-US" dirty="0" smtClean="0"/>
              <a:t>The </a:t>
            </a:r>
            <a:r>
              <a:rPr lang="en-US" dirty="0"/>
              <a:t>location and degree of occlusive disease are readily assessed with arteriography. </a:t>
            </a:r>
            <a:endParaRPr lang="en-US" dirty="0" smtClean="0"/>
          </a:p>
          <a:p>
            <a:r>
              <a:rPr lang="en-US" dirty="0" smtClean="0"/>
              <a:t>Assessment </a:t>
            </a:r>
            <a:r>
              <a:rPr lang="en-US" dirty="0"/>
              <a:t>of the outflow vessels and, in particular, communication of the pedal vessels with the pedal arch is also important. </a:t>
            </a:r>
            <a:endParaRPr lang="en-US" dirty="0" smtClean="0"/>
          </a:p>
          <a:p>
            <a:r>
              <a:rPr lang="en-US" dirty="0" smtClean="0"/>
              <a:t>Magnetic </a:t>
            </a:r>
            <a:r>
              <a:rPr lang="en-US" dirty="0"/>
              <a:t>resonance angiography (MRA) is highly accurate in the detection of large-vessel disease and is useful in patients who are intolerant of contrast dyes.</a:t>
            </a:r>
          </a:p>
          <a:p>
            <a:endParaRPr lang="en-US" dirty="0"/>
          </a:p>
        </p:txBody>
      </p:sp>
    </p:spTree>
    <p:extLst>
      <p:ext uri="{BB962C8B-B14F-4D97-AF65-F5344CB8AC3E}">
        <p14:creationId xmlns:p14="http://schemas.microsoft.com/office/powerpoint/2010/main" val="5351361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Magnetic resonance imaging (MRI) of the diabetic foot provides unparalleled imaging of the soft tissues. </a:t>
            </a:r>
            <a:endParaRPr lang="en-US" dirty="0" smtClean="0"/>
          </a:p>
          <a:p>
            <a:r>
              <a:rPr lang="en-US" dirty="0" smtClean="0"/>
              <a:t>Contrast-enhanced </a:t>
            </a:r>
            <a:r>
              <a:rPr lang="en-US" dirty="0"/>
              <a:t>sequences can be used to determine the extent of osseous and soft tissue infection and can delineate areas of ischemia or </a:t>
            </a:r>
            <a:r>
              <a:rPr lang="en-US" dirty="0" smtClean="0"/>
              <a:t>necrosis.</a:t>
            </a:r>
            <a:endParaRPr lang="en-US" dirty="0"/>
          </a:p>
          <a:p>
            <a:endParaRPr lang="en-US" dirty="0"/>
          </a:p>
        </p:txBody>
      </p:sp>
    </p:spTree>
    <p:extLst>
      <p:ext uri="{BB962C8B-B14F-4D97-AF65-F5344CB8AC3E}">
        <p14:creationId xmlns:p14="http://schemas.microsoft.com/office/powerpoint/2010/main" val="1923633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Black" pitchFamily="34" charset="0"/>
              </a:rPr>
              <a:t>Prevention </a:t>
            </a:r>
            <a:br>
              <a:rPr lang="en-US" b="1" dirty="0">
                <a:solidFill>
                  <a:srgbClr val="FF0000"/>
                </a:solidFill>
                <a:latin typeface="Arial Black" pitchFamily="34" charset="0"/>
              </a:rPr>
            </a:br>
            <a:endParaRPr lang="en-US" b="1" dirty="0">
              <a:solidFill>
                <a:srgbClr val="FF0000"/>
              </a:solidFill>
              <a:latin typeface="Arial Black" pitchFamily="34" charset="0"/>
            </a:endParaRPr>
          </a:p>
        </p:txBody>
      </p:sp>
      <p:sp>
        <p:nvSpPr>
          <p:cNvPr id="3" name="Content Placeholder 2"/>
          <p:cNvSpPr>
            <a:spLocks noGrp="1"/>
          </p:cNvSpPr>
          <p:nvPr>
            <p:ph idx="1"/>
          </p:nvPr>
        </p:nvSpPr>
        <p:spPr>
          <a:xfrm>
            <a:off x="838200" y="1094282"/>
            <a:ext cx="10515600" cy="5426439"/>
          </a:xfrm>
        </p:spPr>
        <p:txBody>
          <a:bodyPr>
            <a:normAutofit/>
          </a:bodyPr>
          <a:lstStyle/>
          <a:p>
            <a:r>
              <a:rPr lang="en-US" dirty="0" smtClean="0"/>
              <a:t>Prevention </a:t>
            </a:r>
            <a:r>
              <a:rPr lang="en-US" dirty="0"/>
              <a:t>of ulceration is imperative to prevent limb loss. </a:t>
            </a:r>
            <a:endParaRPr lang="en-US" dirty="0" smtClean="0"/>
          </a:p>
          <a:p>
            <a:r>
              <a:rPr lang="en-US" dirty="0" smtClean="0"/>
              <a:t>Every </a:t>
            </a:r>
            <a:r>
              <a:rPr lang="en-US" dirty="0"/>
              <a:t>diabetic patient should have an annual foot examination by a physician and, if the patient has neuropathy, at every visit with a health care professional. </a:t>
            </a:r>
            <a:endParaRPr lang="en-US" dirty="0" smtClean="0"/>
          </a:p>
          <a:p>
            <a:r>
              <a:rPr lang="en-US" dirty="0" smtClean="0"/>
              <a:t>Self-examinations </a:t>
            </a:r>
            <a:r>
              <a:rPr lang="en-US" dirty="0"/>
              <a:t>should occur daily. </a:t>
            </a:r>
            <a:endParaRPr lang="en-US" dirty="0" smtClean="0"/>
          </a:p>
          <a:p>
            <a:r>
              <a:rPr lang="en-US" dirty="0" smtClean="0"/>
              <a:t>Hyperglycemia </a:t>
            </a:r>
            <a:r>
              <a:rPr lang="en-US" dirty="0"/>
              <a:t>should be controlled to slow the development of neuropathy. </a:t>
            </a:r>
            <a:endParaRPr lang="en-US" dirty="0" smtClean="0"/>
          </a:p>
          <a:p>
            <a:pPr marL="0" indent="0">
              <a:buNone/>
            </a:pPr>
            <a:endParaRPr lang="en-US" dirty="0"/>
          </a:p>
        </p:txBody>
      </p:sp>
    </p:spTree>
    <p:extLst>
      <p:ext uri="{BB962C8B-B14F-4D97-AF65-F5344CB8AC3E}">
        <p14:creationId xmlns:p14="http://schemas.microsoft.com/office/powerpoint/2010/main" val="2835221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itchFamily="34" charset="0"/>
              </a:rPr>
              <a:t>Management</a:t>
            </a:r>
            <a:endParaRPr lang="en-US" dirty="0">
              <a:solidFill>
                <a:srgbClr val="FF0000"/>
              </a:solidFill>
              <a:latin typeface="Arial Black" pitchFamily="34" charset="0"/>
            </a:endParaRPr>
          </a:p>
        </p:txBody>
      </p:sp>
      <p:sp>
        <p:nvSpPr>
          <p:cNvPr id="3" name="Content Placeholder 2"/>
          <p:cNvSpPr>
            <a:spLocks noGrp="1"/>
          </p:cNvSpPr>
          <p:nvPr>
            <p:ph idx="1"/>
          </p:nvPr>
        </p:nvSpPr>
        <p:spPr/>
        <p:txBody>
          <a:bodyPr/>
          <a:lstStyle/>
          <a:p>
            <a:r>
              <a:rPr lang="en-US" dirty="0" smtClean="0"/>
              <a:t>Optimal </a:t>
            </a:r>
            <a:r>
              <a:rPr lang="en-US" dirty="0"/>
              <a:t>treatment of diabetic patients requires a comprehensive program involving </a:t>
            </a:r>
            <a:r>
              <a:rPr lang="en-US" dirty="0" smtClean="0"/>
              <a:t>–</a:t>
            </a:r>
          </a:p>
          <a:p>
            <a:pPr lvl="1">
              <a:buFont typeface="Wingdings" pitchFamily="2" charset="2"/>
              <a:buChar char="ü"/>
            </a:pPr>
            <a:r>
              <a:rPr lang="en-US" sz="2800" dirty="0" smtClean="0"/>
              <a:t>control </a:t>
            </a:r>
            <a:r>
              <a:rPr lang="en-US" sz="2800" dirty="0"/>
              <a:t>of hyperglycemia, </a:t>
            </a:r>
            <a:endParaRPr lang="en-US" sz="2800" dirty="0" smtClean="0"/>
          </a:p>
          <a:p>
            <a:pPr lvl="1">
              <a:buFont typeface="Wingdings" pitchFamily="2" charset="2"/>
              <a:buChar char="ü"/>
            </a:pPr>
            <a:r>
              <a:rPr lang="en-US" sz="2800" dirty="0" smtClean="0"/>
              <a:t>foot </a:t>
            </a:r>
            <a:r>
              <a:rPr lang="en-US" sz="2800" dirty="0"/>
              <a:t>protection, </a:t>
            </a:r>
            <a:endParaRPr lang="en-US" sz="2800" dirty="0" smtClean="0"/>
          </a:p>
          <a:p>
            <a:pPr lvl="1">
              <a:buFont typeface="Wingdings" pitchFamily="2" charset="2"/>
              <a:buChar char="ü"/>
            </a:pPr>
            <a:r>
              <a:rPr lang="en-US" sz="2800" dirty="0" smtClean="0"/>
              <a:t>timely </a:t>
            </a:r>
            <a:r>
              <a:rPr lang="en-US" sz="2800" dirty="0"/>
              <a:t>treatment of ulcers, </a:t>
            </a:r>
            <a:r>
              <a:rPr lang="en-US" sz="2800" dirty="0" err="1" smtClean="0"/>
              <a:t>osteoarthropathy</a:t>
            </a:r>
            <a:r>
              <a:rPr lang="en-US" sz="2800" dirty="0" smtClean="0"/>
              <a:t> and </a:t>
            </a:r>
            <a:r>
              <a:rPr lang="en-US" sz="2800" dirty="0"/>
              <a:t>infections. </a:t>
            </a:r>
            <a:endParaRPr lang="en-US" sz="2800" dirty="0" smtClean="0"/>
          </a:p>
          <a:p>
            <a:pPr>
              <a:buFont typeface="Wingdings" pitchFamily="2" charset="2"/>
              <a:buChar char="v"/>
            </a:pPr>
            <a:r>
              <a:rPr lang="en-US" dirty="0" smtClean="0"/>
              <a:t>Diabetics </a:t>
            </a:r>
            <a:r>
              <a:rPr lang="en-US" dirty="0"/>
              <a:t>with high-risk foot conditions benefit from education regarding risk factors and their appropriate management.</a:t>
            </a:r>
          </a:p>
        </p:txBody>
      </p:sp>
    </p:spTree>
    <p:extLst>
      <p:ext uri="{BB962C8B-B14F-4D97-AF65-F5344CB8AC3E}">
        <p14:creationId xmlns:p14="http://schemas.microsoft.com/office/powerpoint/2010/main" val="19272585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494675"/>
            <a:ext cx="10515600" cy="6026046"/>
          </a:xfrm>
        </p:spPr>
        <p:txBody>
          <a:bodyPr>
            <a:normAutofit fontScale="92500" lnSpcReduction="10000"/>
          </a:bodyPr>
          <a:lstStyle/>
          <a:p>
            <a:r>
              <a:rPr lang="en-US" dirty="0"/>
              <a:t>The risk of ulceration is increased in diabetic patients </a:t>
            </a:r>
          </a:p>
          <a:p>
            <a:pPr lvl="1">
              <a:buFont typeface="Courier New" pitchFamily="49" charset="0"/>
              <a:buChar char="o"/>
            </a:pPr>
            <a:r>
              <a:rPr lang="en-US" sz="2600" b="1" dirty="0"/>
              <a:t>with longstanding diabetes</a:t>
            </a:r>
            <a:r>
              <a:rPr lang="en-US" sz="2600" b="1" dirty="0" smtClean="0"/>
              <a:t>,</a:t>
            </a:r>
          </a:p>
          <a:p>
            <a:pPr lvl="1">
              <a:buFont typeface="Courier New" pitchFamily="49" charset="0"/>
              <a:buChar char="o"/>
            </a:pPr>
            <a:r>
              <a:rPr lang="en-US" sz="2600" b="1" dirty="0" smtClean="0"/>
              <a:t> </a:t>
            </a:r>
            <a:r>
              <a:rPr lang="en-US" sz="2600" b="1" dirty="0"/>
              <a:t>male gender, </a:t>
            </a:r>
            <a:endParaRPr lang="en-US" sz="2600" b="1" dirty="0" smtClean="0"/>
          </a:p>
          <a:p>
            <a:pPr lvl="1">
              <a:buFont typeface="Courier New" pitchFamily="49" charset="0"/>
              <a:buChar char="o"/>
            </a:pPr>
            <a:r>
              <a:rPr lang="en-US" sz="2600" b="1" dirty="0" smtClean="0"/>
              <a:t>poor </a:t>
            </a:r>
            <a:r>
              <a:rPr lang="en-US" sz="2600" b="1" dirty="0"/>
              <a:t>glucose control, </a:t>
            </a:r>
            <a:endParaRPr lang="en-US" sz="2600" b="1" dirty="0" smtClean="0"/>
          </a:p>
          <a:p>
            <a:pPr lvl="1">
              <a:buFont typeface="Courier New" pitchFamily="49" charset="0"/>
              <a:buChar char="o"/>
            </a:pPr>
            <a:r>
              <a:rPr lang="en-US" sz="2600" b="1" dirty="0" smtClean="0"/>
              <a:t>neuropathy</a:t>
            </a:r>
            <a:r>
              <a:rPr lang="en-US" sz="2600" b="1" dirty="0"/>
              <a:t>, </a:t>
            </a:r>
            <a:endParaRPr lang="en-US" sz="2600" b="1" dirty="0" smtClean="0"/>
          </a:p>
          <a:p>
            <a:pPr lvl="1">
              <a:buFont typeface="Courier New" pitchFamily="49" charset="0"/>
              <a:buChar char="o"/>
            </a:pPr>
            <a:r>
              <a:rPr lang="en-US" sz="2600" b="1" dirty="0" smtClean="0"/>
              <a:t>presence </a:t>
            </a:r>
            <a:r>
              <a:rPr lang="en-US" sz="2600" b="1" dirty="0"/>
              <a:t>of vascular, renal, or cardiac disease complications of diabetes. </a:t>
            </a:r>
            <a:endParaRPr lang="en-US" sz="2600" b="1" dirty="0" smtClean="0"/>
          </a:p>
          <a:p>
            <a:pPr>
              <a:buFont typeface="Wingdings" pitchFamily="2" charset="2"/>
              <a:buChar char="v"/>
            </a:pPr>
            <a:r>
              <a:rPr lang="en-US" dirty="0" smtClean="0"/>
              <a:t>Patients </a:t>
            </a:r>
            <a:r>
              <a:rPr lang="en-US" dirty="0"/>
              <a:t>with signs of increased plantar pressure such as erythema, warmth, or callus formation should use protective footwear that cushions and redistributes weight appropriately. </a:t>
            </a:r>
            <a:endParaRPr lang="en-US" dirty="0" smtClean="0"/>
          </a:p>
          <a:p>
            <a:pPr>
              <a:buFont typeface="Wingdings" pitchFamily="2" charset="2"/>
              <a:buChar char="v"/>
            </a:pPr>
            <a:r>
              <a:rPr lang="en-US" dirty="0" err="1" smtClean="0"/>
              <a:t>Nonambulatory</a:t>
            </a:r>
            <a:r>
              <a:rPr lang="en-US" dirty="0" smtClean="0"/>
              <a:t> </a:t>
            </a:r>
            <a:r>
              <a:rPr lang="en-US" dirty="0"/>
              <a:t>or bed-bound patients should also have their feet protected; the </a:t>
            </a:r>
            <a:r>
              <a:rPr lang="en-US" dirty="0" err="1"/>
              <a:t>Rooke</a:t>
            </a:r>
            <a:r>
              <a:rPr lang="en-US" dirty="0"/>
              <a:t> boot is a sheepskin and foam boot that is ideal for this purpose (</a:t>
            </a:r>
            <a:r>
              <a:rPr lang="en-US" dirty="0" err="1"/>
              <a:t>Osbourne</a:t>
            </a:r>
            <a:r>
              <a:rPr lang="en-US" dirty="0"/>
              <a:t> Medical, Rochester, Minn.). </a:t>
            </a:r>
            <a:endParaRPr lang="en-US" dirty="0" smtClean="0"/>
          </a:p>
          <a:p>
            <a:pPr>
              <a:buFont typeface="Wingdings" pitchFamily="2" charset="2"/>
              <a:buChar char="v"/>
            </a:pPr>
            <a:r>
              <a:rPr lang="en-US" dirty="0" smtClean="0"/>
              <a:t>Calluses </a:t>
            </a:r>
            <a:r>
              <a:rPr lang="en-US" dirty="0"/>
              <a:t>should be </a:t>
            </a:r>
            <a:r>
              <a:rPr lang="en-US" dirty="0" err="1"/>
              <a:t>débrided</a:t>
            </a:r>
            <a:r>
              <a:rPr lang="en-US" dirty="0"/>
              <a:t> by a specialist. </a:t>
            </a:r>
            <a:endParaRPr lang="en-US" dirty="0" smtClean="0"/>
          </a:p>
          <a:p>
            <a:pPr>
              <a:buFont typeface="Wingdings" pitchFamily="2" charset="2"/>
              <a:buChar char="v"/>
            </a:pPr>
            <a:r>
              <a:rPr lang="en-US" dirty="0" smtClean="0"/>
              <a:t>Dryness </a:t>
            </a:r>
            <a:r>
              <a:rPr lang="en-US" dirty="0"/>
              <a:t>and fungal infections should be treated appropriately with petroleum-based products (e.g., </a:t>
            </a:r>
            <a:r>
              <a:rPr lang="en-US" dirty="0" err="1"/>
              <a:t>Aquaphor</a:t>
            </a:r>
            <a:r>
              <a:rPr lang="en-US" dirty="0"/>
              <a:t> ointment) and topical antifungals, respectively.</a:t>
            </a:r>
          </a:p>
          <a:p>
            <a:endParaRPr lang="en-US" dirty="0"/>
          </a:p>
        </p:txBody>
      </p:sp>
    </p:spTree>
    <p:extLst>
      <p:ext uri="{BB962C8B-B14F-4D97-AF65-F5344CB8AC3E}">
        <p14:creationId xmlns:p14="http://schemas.microsoft.com/office/powerpoint/2010/main" val="2429163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862"/>
            <a:ext cx="10515600" cy="599607"/>
          </a:xfrm>
        </p:spPr>
        <p:txBody>
          <a:bodyPr>
            <a:normAutofit fontScale="90000"/>
          </a:bodyPr>
          <a:lstStyle/>
          <a:p>
            <a:r>
              <a:rPr lang="en-US" dirty="0">
                <a:solidFill>
                  <a:srgbClr val="FF0000"/>
                </a:solidFill>
                <a:latin typeface="Arial Black" pitchFamily="34" charset="0"/>
              </a:rPr>
              <a:t>Neuropathic Ulcers </a:t>
            </a:r>
          </a:p>
        </p:txBody>
      </p:sp>
      <p:sp>
        <p:nvSpPr>
          <p:cNvPr id="3" name="Content Placeholder 2"/>
          <p:cNvSpPr>
            <a:spLocks noGrp="1"/>
          </p:cNvSpPr>
          <p:nvPr>
            <p:ph idx="1"/>
          </p:nvPr>
        </p:nvSpPr>
        <p:spPr>
          <a:xfrm>
            <a:off x="329784" y="914400"/>
            <a:ext cx="11512446" cy="5711252"/>
          </a:xfrm>
        </p:spPr>
        <p:txBody>
          <a:bodyPr>
            <a:normAutofit fontScale="85000" lnSpcReduction="20000"/>
          </a:bodyPr>
          <a:lstStyle/>
          <a:p>
            <a:r>
              <a:rPr lang="en-US" dirty="0"/>
              <a:t>Diabetic foot ulcerations fall into two main categories, ischemic and neuropathic, with some overlap between. </a:t>
            </a:r>
            <a:endParaRPr lang="en-US" dirty="0" smtClean="0"/>
          </a:p>
          <a:p>
            <a:r>
              <a:rPr lang="en-US" dirty="0" smtClean="0"/>
              <a:t>In </a:t>
            </a:r>
            <a:r>
              <a:rPr lang="en-US" dirty="0"/>
              <a:t>about 30% of patients with plantar neuropathic ulcerations, ischemia will prolong healing times. </a:t>
            </a:r>
            <a:endParaRPr lang="en-US" dirty="0" smtClean="0"/>
          </a:p>
          <a:p>
            <a:r>
              <a:rPr lang="en-US" dirty="0" smtClean="0"/>
              <a:t>Vascular </a:t>
            </a:r>
            <a:r>
              <a:rPr lang="en-US" dirty="0"/>
              <a:t>assessment is always required to ascertain the presence of coexisting occlusive disease. </a:t>
            </a:r>
            <a:endParaRPr lang="en-US" dirty="0"/>
          </a:p>
          <a:p>
            <a:r>
              <a:rPr lang="en-US" dirty="0"/>
              <a:t>E</a:t>
            </a:r>
            <a:r>
              <a:rPr lang="en-US" dirty="0" smtClean="0"/>
              <a:t>ven </a:t>
            </a:r>
            <a:r>
              <a:rPr lang="en-US" dirty="0"/>
              <a:t>with adequate arterial inflow, neuropathic ulcers may remain unchanged for months secondary to impaired inflammatory and healing responses. </a:t>
            </a:r>
            <a:endParaRPr lang="en-US" dirty="0" smtClean="0"/>
          </a:p>
          <a:p>
            <a:r>
              <a:rPr lang="en-US" dirty="0" smtClean="0"/>
              <a:t>These </a:t>
            </a:r>
            <a:r>
              <a:rPr lang="en-US" dirty="0"/>
              <a:t>ulcers are subject to the constant risk of infection, and prolonged ulcer healing lengthens the exposure to this risk. </a:t>
            </a:r>
            <a:endParaRPr lang="en-US" dirty="0" smtClean="0"/>
          </a:p>
          <a:p>
            <a:r>
              <a:rPr lang="en-US" dirty="0" smtClean="0"/>
              <a:t>Infection </a:t>
            </a:r>
            <a:r>
              <a:rPr lang="en-US" dirty="0"/>
              <a:t>requires prompt management when it arises.</a:t>
            </a:r>
          </a:p>
          <a:p>
            <a:r>
              <a:rPr lang="en-US" dirty="0"/>
              <a:t>The extent and anatomic site of neuropathic ulcers direct their management. </a:t>
            </a:r>
            <a:endParaRPr lang="en-US" dirty="0" smtClean="0"/>
          </a:p>
          <a:p>
            <a:r>
              <a:rPr lang="en-US" dirty="0" smtClean="0"/>
              <a:t>They </a:t>
            </a:r>
            <a:r>
              <a:rPr lang="en-US" dirty="0"/>
              <a:t>are most commonly located beneath one of the metatarsal heads or the </a:t>
            </a:r>
            <a:r>
              <a:rPr lang="en-US" dirty="0" err="1"/>
              <a:t>interphalangeal</a:t>
            </a:r>
            <a:r>
              <a:rPr lang="en-US" dirty="0"/>
              <a:t> joint of the hallux. </a:t>
            </a:r>
            <a:endParaRPr lang="en-US" dirty="0" smtClean="0"/>
          </a:p>
          <a:p>
            <a:r>
              <a:rPr lang="en-US" dirty="0" smtClean="0"/>
              <a:t>Aggressive </a:t>
            </a:r>
            <a:r>
              <a:rPr lang="en-US" dirty="0" err="1"/>
              <a:t>débridement</a:t>
            </a:r>
            <a:r>
              <a:rPr lang="en-US" dirty="0"/>
              <a:t> is essential in establishing the depth of the ulcer. This requires removal of excessive callus and all necrotic debris</a:t>
            </a:r>
            <a:r>
              <a:rPr lang="en-US" dirty="0" smtClean="0"/>
              <a:t>.</a:t>
            </a:r>
          </a:p>
          <a:p>
            <a:r>
              <a:rPr lang="en-US" dirty="0" smtClean="0"/>
              <a:t> </a:t>
            </a:r>
            <a:r>
              <a:rPr lang="en-US" dirty="0"/>
              <a:t>Daily wound care minimizes the risk of infection.</a:t>
            </a:r>
          </a:p>
          <a:p>
            <a:endParaRPr lang="en-US" dirty="0"/>
          </a:p>
        </p:txBody>
      </p:sp>
    </p:spTree>
    <p:extLst>
      <p:ext uri="{BB962C8B-B14F-4D97-AF65-F5344CB8AC3E}">
        <p14:creationId xmlns:p14="http://schemas.microsoft.com/office/powerpoint/2010/main" val="11327322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4892" y="2023672"/>
            <a:ext cx="11902190" cy="4631961"/>
          </a:xfrm>
        </p:spPr>
        <p:txBody>
          <a:bodyPr>
            <a:normAutofit/>
          </a:bodyPr>
          <a:lstStyle/>
          <a:p>
            <a:r>
              <a:rPr lang="en-US" dirty="0"/>
              <a:t>Protecting the </a:t>
            </a:r>
            <a:r>
              <a:rPr lang="en-US" dirty="0" err="1"/>
              <a:t>weightbearing</a:t>
            </a:r>
            <a:r>
              <a:rPr lang="en-US" dirty="0"/>
              <a:t> surface of the foot and offloading mechanical stress is paramount in the treatment of neuropathic ulcers not associated with ischemia. </a:t>
            </a:r>
            <a:endParaRPr lang="en-US" dirty="0" smtClean="0"/>
          </a:p>
          <a:p>
            <a:r>
              <a:rPr lang="en-US" dirty="0" err="1" smtClean="0"/>
              <a:t>Nonweightbearing</a:t>
            </a:r>
            <a:r>
              <a:rPr lang="en-US" dirty="0" smtClean="0"/>
              <a:t> </a:t>
            </a:r>
            <a:r>
              <a:rPr lang="en-US" dirty="0"/>
              <a:t>for 6 to 12 weeks is an ideal, though poorly tolerated, method to promote healing. </a:t>
            </a:r>
            <a:endParaRPr lang="en-US" dirty="0" smtClean="0"/>
          </a:p>
          <a:p>
            <a:r>
              <a:rPr lang="en-US" dirty="0" smtClean="0"/>
              <a:t>An </a:t>
            </a:r>
            <a:r>
              <a:rPr lang="en-US" dirty="0"/>
              <a:t>alternative treatment is total contact casting (TCC), which uses a protective short leg cast to mechanically offload the foot at the ulcer site and control edema while allowing some degree of ambulation. </a:t>
            </a:r>
            <a:endParaRPr lang="en-US" dirty="0" smtClean="0"/>
          </a:p>
          <a:p>
            <a:r>
              <a:rPr lang="en-US" dirty="0" smtClean="0"/>
              <a:t>TCC </a:t>
            </a:r>
            <a:r>
              <a:rPr lang="en-US" dirty="0"/>
              <a:t>results in healing of 70% to 100% of neuropathic plantar ulcers within 5 to 8 weeks. </a:t>
            </a:r>
            <a:endParaRPr lang="en-US" dirty="0" smtClean="0"/>
          </a:p>
        </p:txBody>
      </p:sp>
    </p:spTree>
    <p:extLst>
      <p:ext uri="{BB962C8B-B14F-4D97-AF65-F5344CB8AC3E}">
        <p14:creationId xmlns:p14="http://schemas.microsoft.com/office/powerpoint/2010/main" val="10576846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1825625"/>
            <a:ext cx="10914089" cy="4351338"/>
          </a:xfrm>
        </p:spPr>
        <p:txBody>
          <a:bodyPr/>
          <a:lstStyle/>
          <a:p>
            <a:r>
              <a:rPr lang="en-US" dirty="0"/>
              <a:t>Neuropathic ulcers 3 cm or less in diameter can be treated with TCC unless severe ischemia, deep ulceration, infection, or significant edema is present. </a:t>
            </a:r>
          </a:p>
          <a:p>
            <a:r>
              <a:rPr lang="en-US" dirty="0"/>
              <a:t>TCC is generally well tolerated and complications infrequently occur from inadequate padding of bony prominences, cast friction, or skin irritation. </a:t>
            </a:r>
          </a:p>
          <a:p>
            <a:r>
              <a:rPr lang="en-US" dirty="0"/>
              <a:t>Specialized shoes with arch bars or formed orthotic insoles are another method to redistribute pressure evenly across the plantar foot.</a:t>
            </a:r>
          </a:p>
          <a:p>
            <a:endParaRPr lang="en-US" dirty="0"/>
          </a:p>
        </p:txBody>
      </p:sp>
    </p:spTree>
    <p:extLst>
      <p:ext uri="{BB962C8B-B14F-4D97-AF65-F5344CB8AC3E}">
        <p14:creationId xmlns:p14="http://schemas.microsoft.com/office/powerpoint/2010/main" val="31955716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Once the ulcer is healed, the foot must be continually protected in appropriate footwear</a:t>
            </a:r>
            <a:r>
              <a:rPr lang="en-US" dirty="0" smtClean="0"/>
              <a:t>.</a:t>
            </a:r>
          </a:p>
          <a:p>
            <a:r>
              <a:rPr lang="en-US" dirty="0" smtClean="0"/>
              <a:t> </a:t>
            </a:r>
            <a:r>
              <a:rPr lang="en-US" dirty="0"/>
              <a:t>In the diabetic foot, all calluses should be considered </a:t>
            </a:r>
            <a:r>
              <a:rPr lang="en-US" dirty="0" err="1"/>
              <a:t>preulcerative</a:t>
            </a:r>
            <a:r>
              <a:rPr lang="en-US" dirty="0"/>
              <a:t> and should not be mistaken as "benign." </a:t>
            </a:r>
            <a:endParaRPr lang="en-US" dirty="0" smtClean="0"/>
          </a:p>
          <a:p>
            <a:r>
              <a:rPr lang="en-US" dirty="0" smtClean="0"/>
              <a:t>Calluses </a:t>
            </a:r>
            <a:r>
              <a:rPr lang="en-US" dirty="0"/>
              <a:t>signify areas of repetitive trauma over bony prominences due to vertical, shear, and compressive forces</a:t>
            </a:r>
            <a:r>
              <a:rPr lang="en-US" dirty="0" smtClean="0"/>
              <a:t>.</a:t>
            </a:r>
          </a:p>
          <a:p>
            <a:r>
              <a:rPr lang="en-US" dirty="0" smtClean="0"/>
              <a:t> </a:t>
            </a:r>
            <a:r>
              <a:rPr lang="en-US" dirty="0"/>
              <a:t>Calluses should be reduced, bony prominences padded or relieved, and skin lotion used after bathing the feet once or twice daily, drying well between the toes. </a:t>
            </a:r>
            <a:endParaRPr lang="en-US" dirty="0" smtClean="0"/>
          </a:p>
          <a:p>
            <a:r>
              <a:rPr lang="en-US" dirty="0" smtClean="0"/>
              <a:t>Antibiotics </a:t>
            </a:r>
            <a:r>
              <a:rPr lang="en-US" dirty="0"/>
              <a:t>are used in neuropathic and ischemic foot ulcers only in the presence of cellulitis, abscess, </a:t>
            </a:r>
            <a:r>
              <a:rPr lang="en-US" dirty="0" smtClean="0"/>
              <a:t>osteomyelitis or </a:t>
            </a:r>
            <a:r>
              <a:rPr lang="en-US" dirty="0" err="1" smtClean="0"/>
              <a:t>pyoarthrosis</a:t>
            </a:r>
            <a:r>
              <a:rPr lang="en-US" dirty="0"/>
              <a:t>.</a:t>
            </a:r>
          </a:p>
        </p:txBody>
      </p:sp>
    </p:spTree>
    <p:extLst>
      <p:ext uri="{BB962C8B-B14F-4D97-AF65-F5344CB8AC3E}">
        <p14:creationId xmlns:p14="http://schemas.microsoft.com/office/powerpoint/2010/main" val="2020069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7364</Words>
  <Application>Microsoft Office PowerPoint</Application>
  <PresentationFormat>Custom</PresentationFormat>
  <Paragraphs>585</Paragraphs>
  <Slides>105</Slides>
  <Notes>0</Notes>
  <HiddenSlides>0</HiddenSlides>
  <MMClips>2</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VARICOSE VEINS</vt:lpstr>
      <vt:lpstr>PowerPoint Presentation</vt:lpstr>
      <vt:lpstr> Few terminologies for dilated veins</vt:lpstr>
      <vt:lpstr>Varicose veins</vt:lpstr>
      <vt:lpstr>ANATOMY</vt:lpstr>
      <vt:lpstr>PowerPoint Presentation</vt:lpstr>
      <vt:lpstr>PowerPoint Presentation</vt:lpstr>
      <vt:lpstr>SUPERFICIAL VENOUS SYSTEM</vt:lpstr>
      <vt:lpstr>PowerPoint Presentation</vt:lpstr>
      <vt:lpstr>PowerPoint Presentation</vt:lpstr>
      <vt:lpstr>PERFORATORS</vt:lpstr>
      <vt:lpstr>PowerPoint Presentation</vt:lpstr>
      <vt:lpstr>PowerPoint Presentation</vt:lpstr>
      <vt:lpstr>Deep venous system</vt:lpstr>
      <vt:lpstr>PowerPoint Presentation</vt:lpstr>
      <vt:lpstr>Venous valves </vt:lpstr>
      <vt:lpstr>Lymphatic drainage of Lower limb </vt:lpstr>
      <vt:lpstr>Surgical physiology of venous drainage</vt:lpstr>
      <vt:lpstr>Ambulatory Venous Pressure</vt:lpstr>
      <vt:lpstr>Venous Recirculation</vt:lpstr>
      <vt:lpstr>PowerPoint Presentation</vt:lpstr>
      <vt:lpstr>Pathophysiology </vt:lpstr>
      <vt:lpstr>PowerPoint Presentation</vt:lpstr>
      <vt:lpstr>PowerPoint Presentation</vt:lpstr>
      <vt:lpstr>PowerPoint Presentation</vt:lpstr>
      <vt:lpstr>PATHOPHYSIOLOGY</vt:lpstr>
      <vt:lpstr>PRIMARY VARICOSE VEINS</vt:lpstr>
      <vt:lpstr>PowerPoint Presentation</vt:lpstr>
      <vt:lpstr>SECONDARY VARICOSE VEINS</vt:lpstr>
      <vt:lpstr>PowerPoint Presentation</vt:lpstr>
      <vt:lpstr>Classification (CEAP)of chronic lower extremity  venous diseases</vt:lpstr>
      <vt:lpstr>PowerPoint Presentation</vt:lpstr>
      <vt:lpstr>Clinical features </vt:lpstr>
      <vt:lpstr>PowerPoint Presentation</vt:lpstr>
      <vt:lpstr>INVESTIGATIONS</vt:lpstr>
      <vt:lpstr>PowerPoint Presentation</vt:lpstr>
      <vt:lpstr>Management</vt:lpstr>
      <vt:lpstr>PowerPoint Presentation</vt:lpstr>
      <vt:lpstr>OLD MODALITIES OF MANAGEMENTS</vt:lpstr>
      <vt:lpstr>MEDICAL AGENTS</vt:lpstr>
      <vt:lpstr> NEWER MODALITIES</vt:lpstr>
      <vt:lpstr>NEWER MODALITIES(Cont.)</vt:lpstr>
      <vt:lpstr>ENDOVENOUS ABLATION</vt:lpstr>
      <vt:lpstr>NEWER MODALITIES(Cont.)</vt:lpstr>
      <vt:lpstr>Recent updates in management</vt:lpstr>
      <vt:lpstr>Mechanochemical endovenous Ablation (MOCA)</vt:lpstr>
      <vt:lpstr>Transilluminated powered phlebectomy (TIPP)</vt:lpstr>
      <vt:lpstr>Trivex procedure</vt:lpstr>
      <vt:lpstr>The evolution of endovenous radiofrequency ablation (VNUS Closure) of varicose veins</vt:lpstr>
      <vt:lpstr>VNUS Closure of varicose veins</vt:lpstr>
      <vt:lpstr>PowerPoint Presentation</vt:lpstr>
      <vt:lpstr>AMBULATORY PHLEBECTOMY </vt:lpstr>
      <vt:lpstr>CHIVA is the French acronym for “Cure conservatrice et Hemodynamique de l’Insuffisance Veineuse en Ambulatoire” (Conservative and Hemodynamic treatment of Venous Insufficiency in the Office).</vt:lpstr>
      <vt:lpstr> AMBULATORY PHLEBECTOMY(Cont.)</vt:lpstr>
      <vt:lpstr>Müller’s phlebectomy</vt:lpstr>
      <vt:lpstr>VENOUS ULCER</vt:lpstr>
      <vt:lpstr>Risk factors </vt:lpstr>
      <vt:lpstr>Pathophysiology</vt:lpstr>
      <vt:lpstr>PowerPoint Presentation</vt:lpstr>
      <vt:lpstr>PowerPoint Presentation</vt:lpstr>
      <vt:lpstr>PowerPoint Presentation</vt:lpstr>
      <vt:lpstr>Clinical features</vt:lpstr>
      <vt:lpstr>Signs of an infection </vt:lpstr>
      <vt:lpstr>Examination of leg for venous ulcer </vt:lpstr>
      <vt:lpstr>PowerPoint Presentation</vt:lpstr>
      <vt:lpstr>PowerPoint Presentation</vt:lpstr>
      <vt:lpstr>Investigations</vt:lpstr>
      <vt:lpstr>PowerPoint Presentation</vt:lpstr>
      <vt:lpstr>Nonsurgical Treatment</vt:lpstr>
      <vt:lpstr>Compression therapy</vt:lpstr>
      <vt:lpstr>PowerPoint Presentation</vt:lpstr>
      <vt:lpstr>PowerPoint Presentation</vt:lpstr>
      <vt:lpstr>Topical medications </vt:lpstr>
      <vt:lpstr>Surgical Therapy</vt:lpstr>
      <vt:lpstr>PowerPoint Presentation</vt:lpstr>
      <vt:lpstr>Pathophysiology </vt:lpstr>
      <vt:lpstr>Peripheral Neuropathy  </vt:lpstr>
      <vt:lpstr>PowerPoint Presentation</vt:lpstr>
      <vt:lpstr>PowerPoint Presentation</vt:lpstr>
      <vt:lpstr>PowerPoint Presentation</vt:lpstr>
      <vt:lpstr>Neuroarthropathy</vt:lpstr>
      <vt:lpstr>PowerPoint Presentation</vt:lpstr>
      <vt:lpstr>Arterial Insufficiency </vt:lpstr>
      <vt:lpstr>PowerPoint Presentation</vt:lpstr>
      <vt:lpstr>Infection </vt:lpstr>
      <vt:lpstr>Assessment</vt:lpstr>
      <vt:lpstr>PowerPoint Presentation</vt:lpstr>
      <vt:lpstr>PowerPoint Presentation</vt:lpstr>
      <vt:lpstr>PowerPoint Presentation</vt:lpstr>
      <vt:lpstr>Imaging </vt:lpstr>
      <vt:lpstr>PowerPoint Presentation</vt:lpstr>
      <vt:lpstr>PowerPoint Presentation</vt:lpstr>
      <vt:lpstr>Prevention  </vt:lpstr>
      <vt:lpstr>Management</vt:lpstr>
      <vt:lpstr>PowerPoint Presentation</vt:lpstr>
      <vt:lpstr>Neuropathic Ulcers </vt:lpstr>
      <vt:lpstr>PowerPoint Presentation</vt:lpstr>
      <vt:lpstr>PowerPoint Presentation</vt:lpstr>
      <vt:lpstr>PowerPoint Presentation</vt:lpstr>
      <vt:lpstr>Ischemic Ulcers and Gangrene </vt:lpstr>
      <vt:lpstr>Invasive Foot Infection</vt:lpstr>
      <vt:lpstr>Amputation</vt:lpstr>
      <vt:lpstr>PowerPoint Presentation</vt:lpstr>
      <vt:lpstr>PowerPoint Presentation</vt:lpstr>
      <vt:lpstr>Adjunctive Therapies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MANAGEMENT  OF VARICOSE VEINS</dc:title>
  <dc:creator>SAMIR HANSDA</dc:creator>
  <cp:lastModifiedBy>User</cp:lastModifiedBy>
  <cp:revision>74</cp:revision>
  <dcterms:created xsi:type="dcterms:W3CDTF">2021-06-20T17:49:54Z</dcterms:created>
  <dcterms:modified xsi:type="dcterms:W3CDTF">2021-07-11T16:31:37Z</dcterms:modified>
</cp:coreProperties>
</file>